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65" r:id="rId3"/>
    <p:sldId id="256" r:id="rId4"/>
    <p:sldId id="257" r:id="rId5"/>
    <p:sldId id="258" r:id="rId6"/>
    <p:sldId id="260" r:id="rId7"/>
    <p:sldId id="269" r:id="rId8"/>
    <p:sldId id="261" r:id="rId9"/>
    <p:sldId id="270" r:id="rId10"/>
    <p:sldId id="259" r:id="rId11"/>
    <p:sldId id="262" r:id="rId12"/>
    <p:sldId id="263" r:id="rId13"/>
    <p:sldId id="271" r:id="rId14"/>
    <p:sldId id="26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4"/>
  </p:normalViewPr>
  <p:slideViewPr>
    <p:cSldViewPr snapToGrid="0" snapToObjects="1">
      <p:cViewPr varScale="1">
        <p:scale>
          <a:sx n="114" d="100"/>
          <a:sy n="114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0A9-C726-E14E-B28F-BCC3D841F56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FD8F-19A0-1E42-839D-111F112DB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0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0A9-C726-E14E-B28F-BCC3D841F56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FD8F-19A0-1E42-839D-111F112DB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0A9-C726-E14E-B28F-BCC3D841F56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FD8F-19A0-1E42-839D-111F112DB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6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0A9-C726-E14E-B28F-BCC3D841F56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FD8F-19A0-1E42-839D-111F112DB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1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0A9-C726-E14E-B28F-BCC3D841F56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FD8F-19A0-1E42-839D-111F112DB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6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0A9-C726-E14E-B28F-BCC3D841F56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FD8F-19A0-1E42-839D-111F112DB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8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0A9-C726-E14E-B28F-BCC3D841F56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FD8F-19A0-1E42-839D-111F112DB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7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0A9-C726-E14E-B28F-BCC3D841F56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FD8F-19A0-1E42-839D-111F112DB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0A9-C726-E14E-B28F-BCC3D841F56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FD8F-19A0-1E42-839D-111F112DB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6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0A9-C726-E14E-B28F-BCC3D841F56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FD8F-19A0-1E42-839D-111F112DB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0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B0A9-C726-E14E-B28F-BCC3D841F568}" type="datetimeFigureOut">
              <a:rPr lang="en-US" smtClean="0"/>
              <a:t>6/16/2019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FD8F-19A0-1E42-839D-111F112DB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8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3B53B0A9-C726-E14E-B28F-BCC3D841F568}" type="datetimeFigureOut">
              <a:rPr lang="en-US" smtClean="0"/>
              <a:pPr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ADB8FD8F-19A0-1E42-839D-111F112DB0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1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4E62EF79-B07E-4278-8B55-3333E9AC769D}"/>
              </a:ext>
            </a:extLst>
          </p:cNvPr>
          <p:cNvSpPr/>
          <p:nvPr/>
        </p:nvSpPr>
        <p:spPr>
          <a:xfrm>
            <a:off x="0" y="2382981"/>
            <a:ext cx="12192000" cy="16486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b="1" dirty="0"/>
              <a:t>Polarization Detection of Crab PWN by Polar-Light</a:t>
            </a:r>
            <a:endParaRPr lang="zh-CN" altLang="en-US" sz="4000" b="1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278DF5-6F8F-402B-971D-579E939EAD5A}"/>
              </a:ext>
            </a:extLst>
          </p:cNvPr>
          <p:cNvSpPr txBox="1"/>
          <p:nvPr/>
        </p:nvSpPr>
        <p:spPr>
          <a:xfrm>
            <a:off x="1212774" y="4516719"/>
            <a:ext cx="10142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std::shuffle({</a:t>
            </a:r>
            <a:r>
              <a:rPr lang="en-US" altLang="zh-CN" sz="2800" b="1" dirty="0"/>
              <a:t>Kai WANG, </a:t>
            </a:r>
            <a:r>
              <a:rPr lang="en-US" altLang="zh-CN" sz="2800" b="1" dirty="0" err="1"/>
              <a:t>Xiaosheng</a:t>
            </a:r>
            <a:r>
              <a:rPr lang="en-US" altLang="zh-CN" sz="2800" b="1" dirty="0"/>
              <a:t> ZHAO, Meng ZHOU, </a:t>
            </a:r>
            <a:r>
              <a:rPr lang="en-US" altLang="zh-CN" sz="2800" b="1" dirty="0" err="1"/>
              <a:t>Yangyao</a:t>
            </a:r>
            <a:r>
              <a:rPr lang="en-US" altLang="zh-CN" sz="2800" b="1" dirty="0"/>
              <a:t> CHEN</a:t>
            </a:r>
            <a:r>
              <a:rPr lang="en-US" altLang="zh-CN" sz="2000" dirty="0"/>
              <a:t>})</a:t>
            </a:r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9224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3793D1D-987A-4E9C-AE51-F6A6E116F8C7}"/>
              </a:ext>
            </a:extLst>
          </p:cNvPr>
          <p:cNvGrpSpPr/>
          <p:nvPr/>
        </p:nvGrpSpPr>
        <p:grpSpPr>
          <a:xfrm>
            <a:off x="218705" y="1058865"/>
            <a:ext cx="11754588" cy="5680312"/>
            <a:chOff x="194257" y="553162"/>
            <a:chExt cx="11754588" cy="5680312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5A5B7E5-B982-7446-8306-56AA2AD66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45573" y="1654139"/>
              <a:ext cx="9120026" cy="3782245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D0219F3D-2DE3-7B4A-A738-B2F6DBEE748D}"/>
                </a:ext>
              </a:extLst>
            </p:cNvPr>
            <p:cNvSpPr txBox="1"/>
            <p:nvPr/>
          </p:nvSpPr>
          <p:spPr>
            <a:xfrm>
              <a:off x="385570" y="1933345"/>
              <a:ext cx="851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dirty="0">
                  <a:latin typeface="Times New Roman" panose="02020603050405020304" pitchFamily="18" charset="0"/>
                </a:rPr>
                <a:t>Total</a:t>
              </a:r>
              <a:endParaRPr kumimoji="1" lang="zh-CN" altLang="en-US" sz="24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71223B6-F1A2-A743-B15A-1E017F3E5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2907" y="847175"/>
              <a:ext cx="1949924" cy="409984"/>
            </a:xfrm>
            <a:prstGeom prst="rect">
              <a:avLst/>
            </a:prstGeom>
          </p:spPr>
        </p:pic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0E8EED4-5270-C944-99E4-4DC6BF12F2EF}"/>
                </a:ext>
              </a:extLst>
            </p:cNvPr>
            <p:cNvSpPr txBox="1"/>
            <p:nvPr/>
          </p:nvSpPr>
          <p:spPr>
            <a:xfrm>
              <a:off x="194257" y="3883632"/>
              <a:ext cx="1483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dirty="0">
                  <a:latin typeface="Times New Roman" panose="02020603050405020304" pitchFamily="18" charset="0"/>
                </a:rPr>
                <a:t>Polarized</a:t>
              </a:r>
              <a:endParaRPr kumimoji="1" lang="zh-CN" altLang="en-US" sz="2400" b="1" dirty="0">
                <a:latin typeface="Times New Roman" panose="02020603050405020304" pitchFamily="18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B893E3B7-E978-6E43-B25F-77B95E22F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6786" y="5706364"/>
              <a:ext cx="1117600" cy="254000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C44E5E-D2AA-6D4C-A8FD-7FBEC8AB4C9F}"/>
                </a:ext>
              </a:extLst>
            </p:cNvPr>
            <p:cNvSpPr txBox="1"/>
            <p:nvPr/>
          </p:nvSpPr>
          <p:spPr>
            <a:xfrm>
              <a:off x="9246741" y="5833364"/>
              <a:ext cx="27021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>
                  <a:latin typeface="Times New Roman" panose="02020603050405020304" pitchFamily="18" charset="0"/>
                </a:rPr>
                <a:t>(</a:t>
              </a:r>
              <a:r>
                <a:rPr kumimoji="1" lang="en-US" altLang="zh-CN" sz="2000" b="1" dirty="0" err="1">
                  <a:latin typeface="Times New Roman" panose="02020603050405020304" pitchFamily="18" charset="0"/>
                </a:rPr>
                <a:t>Bucciantini</a:t>
              </a:r>
              <a:r>
                <a:rPr kumimoji="1" lang="en-US" altLang="zh-CN" sz="2000" b="1" dirty="0">
                  <a:latin typeface="Times New Roman" panose="02020603050405020304" pitchFamily="18" charset="0"/>
                </a:rPr>
                <a:t> et al 2017)</a:t>
              </a:r>
              <a:endParaRPr kumimoji="1" lang="zh-CN" altLang="en-US" sz="20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72A5D5B-B32D-AB48-8643-FC89C4DD27CD}"/>
                </a:ext>
              </a:extLst>
            </p:cNvPr>
            <p:cNvSpPr txBox="1"/>
            <p:nvPr/>
          </p:nvSpPr>
          <p:spPr>
            <a:xfrm>
              <a:off x="6172714" y="553162"/>
              <a:ext cx="57761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400" b="1" dirty="0">
                  <a:latin typeface="Times New Roman" panose="02020603050405020304" pitchFamily="18" charset="0"/>
                </a:rPr>
                <a:t>PF = 17%±2%</a:t>
              </a:r>
            </a:p>
            <a:p>
              <a:r>
                <a:rPr kumimoji="1" lang="en-US" altLang="zh-CN" sz="2400" b="1" dirty="0">
                  <a:latin typeface="Times New Roman" panose="02020603050405020304" pitchFamily="18" charset="0"/>
                </a:rPr>
                <a:t>Consistent with </a:t>
              </a:r>
              <a:r>
                <a:rPr lang="en-US" altLang="zh-CN" sz="2400" b="1" dirty="0">
                  <a:latin typeface="Times New Roman" panose="02020603050405020304" pitchFamily="18" charset="0"/>
                </a:rPr>
                <a:t>Weisskopf</a:t>
              </a:r>
              <a:r>
                <a:rPr kumimoji="1" lang="en-US" altLang="zh-CN" sz="2400" b="1" dirty="0">
                  <a:latin typeface="Times New Roman" panose="02020603050405020304" pitchFamily="18" charset="0"/>
                </a:rPr>
                <a:t> et al (1978)</a:t>
              </a:r>
              <a:endParaRPr lang="en-US" altLang="zh-CN" sz="2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7713B3A5-2DB2-4A92-BD77-7ABE5729EBAD}"/>
              </a:ext>
            </a:extLst>
          </p:cNvPr>
          <p:cNvSpPr/>
          <p:nvPr/>
        </p:nvSpPr>
        <p:spPr>
          <a:xfrm>
            <a:off x="0" y="0"/>
            <a:ext cx="12191999" cy="1039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latin typeface="Times New Roman" panose="02020603050405020304" pitchFamily="18" charset="0"/>
              </a:rPr>
              <a:t>Missing Component : Turbulence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557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8CB4FD8-E36E-1B4B-B836-E70C28A17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90" y="1267387"/>
            <a:ext cx="9458217" cy="559061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4988869-D6FD-4AEE-8DAD-3173F4DC9C82}"/>
              </a:ext>
            </a:extLst>
          </p:cNvPr>
          <p:cNvSpPr/>
          <p:nvPr/>
        </p:nvSpPr>
        <p:spPr>
          <a:xfrm>
            <a:off x="0" y="0"/>
            <a:ext cx="12191999" cy="1039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latin typeface="Times New Roman" panose="02020603050405020304" pitchFamily="18" charset="0"/>
              </a:rPr>
              <a:t>Missing Component : Turbulence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43210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DF54F17-A58A-488B-A44A-F322B8B4B220}"/>
              </a:ext>
            </a:extLst>
          </p:cNvPr>
          <p:cNvSpPr/>
          <p:nvPr/>
        </p:nvSpPr>
        <p:spPr>
          <a:xfrm>
            <a:off x="1" y="-96982"/>
            <a:ext cx="4449509" cy="16486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F0BA33F-A38F-49B2-B976-97B55BDE7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510" y="0"/>
            <a:ext cx="7742490" cy="68580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FC741AC-A8E6-49FB-B28B-24A3EF54E730}"/>
              </a:ext>
            </a:extLst>
          </p:cNvPr>
          <p:cNvSpPr txBox="1"/>
          <p:nvPr/>
        </p:nvSpPr>
        <p:spPr>
          <a:xfrm>
            <a:off x="277092" y="471053"/>
            <a:ext cx="38953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</a:rPr>
              <a:t>Spatial Resolved 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	X-ray Polarization</a:t>
            </a:r>
          </a:p>
          <a:p>
            <a:endParaRPr lang="en-US" altLang="zh-CN" sz="2400" b="1" dirty="0">
              <a:latin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Science: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Extend the detected magnetic field configuration/ordered-disordered ratio to the inner region.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Reveal the particle acceleration mechanism.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Identify possible spatial variation of acceleration mechanism.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>
              <a:latin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</a:rPr>
              <a:t>Challenging for instrument: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Better spatial resolution – impossible for polar-light</a:t>
            </a:r>
            <a:r>
              <a:rPr lang="zh-CN" altLang="en-US" dirty="0">
                <a:latin typeface="Times New Roman" panose="02020603050405020304" pitchFamily="18" charset="0"/>
              </a:rPr>
              <a:t>。</a:t>
            </a:r>
            <a:endParaRPr lang="en-US" altLang="zh-CN" dirty="0">
              <a:latin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</a:rPr>
              <a:t>Longer integration detection time</a:t>
            </a:r>
            <a:r>
              <a:rPr lang="zh-CN" altLang="en-US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77E0DE2-415C-4311-B3B8-DBDA4277ED99}"/>
              </a:ext>
            </a:extLst>
          </p:cNvPr>
          <p:cNvSpPr txBox="1"/>
          <p:nvPr/>
        </p:nvSpPr>
        <p:spPr>
          <a:xfrm rot="1483601">
            <a:off x="9578448" y="5438919"/>
            <a:ext cx="26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PWN MSH 15-52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B2AE824-6C9F-4E9F-968E-2C6F05D0BC67}"/>
              </a:ext>
            </a:extLst>
          </p:cNvPr>
          <p:cNvSpPr txBox="1"/>
          <p:nvPr/>
        </p:nvSpPr>
        <p:spPr>
          <a:xfrm>
            <a:off x="4449509" y="6509965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(</a:t>
            </a:r>
            <a:r>
              <a:rPr lang="en-US" altLang="zh-CN" sz="2000" b="1" dirty="0" err="1">
                <a:solidFill>
                  <a:schemeClr val="bg1"/>
                </a:solidFill>
              </a:rPr>
              <a:t>Wilhelmi</a:t>
            </a:r>
            <a:r>
              <a:rPr lang="en-US" altLang="zh-CN" sz="2000" b="1" dirty="0">
                <a:solidFill>
                  <a:schemeClr val="bg1"/>
                </a:solidFill>
              </a:rPr>
              <a:t>+ 2016)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073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6DF54F17-A58A-488B-A44A-F322B8B4B220}"/>
              </a:ext>
            </a:extLst>
          </p:cNvPr>
          <p:cNvSpPr/>
          <p:nvPr/>
        </p:nvSpPr>
        <p:spPr>
          <a:xfrm>
            <a:off x="1" y="1"/>
            <a:ext cx="12192000" cy="13300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be learnt from s</a:t>
            </a:r>
            <a:r>
              <a:rPr lang="en-US" altLang="zh-CN" sz="2800" b="1" dirty="0">
                <a:latin typeface="Times New Roman" panose="02020603050405020304" pitchFamily="18" charset="0"/>
              </a:rPr>
              <a:t>patial Resolved X-ray Polarization</a:t>
            </a:r>
            <a:r>
              <a:rPr lang="en-US" altLang="zh-CN" sz="2800" dirty="0"/>
              <a:t> 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77E0DE2-415C-4311-B3B8-DBDA4277ED99}"/>
              </a:ext>
            </a:extLst>
          </p:cNvPr>
          <p:cNvSpPr txBox="1"/>
          <p:nvPr/>
        </p:nvSpPr>
        <p:spPr>
          <a:xfrm rot="1483601">
            <a:off x="9578448" y="5438919"/>
            <a:ext cx="2624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</a:rPr>
              <a:t>PWN MSH 15-52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B2AE824-6C9F-4E9F-968E-2C6F05D0BC67}"/>
              </a:ext>
            </a:extLst>
          </p:cNvPr>
          <p:cNvSpPr txBox="1"/>
          <p:nvPr/>
        </p:nvSpPr>
        <p:spPr>
          <a:xfrm>
            <a:off x="4449509" y="6509965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</a:rPr>
              <a:t>(</a:t>
            </a:r>
            <a:r>
              <a:rPr lang="en-US" altLang="zh-CN" sz="2000" b="1" dirty="0" err="1">
                <a:solidFill>
                  <a:schemeClr val="bg1"/>
                </a:solidFill>
              </a:rPr>
              <a:t>Wilhelmi</a:t>
            </a:r>
            <a:r>
              <a:rPr lang="en-US" altLang="zh-CN" sz="2000" b="1" dirty="0">
                <a:solidFill>
                  <a:schemeClr val="bg1"/>
                </a:solidFill>
              </a:rPr>
              <a:t>+ 2016)</a:t>
            </a:r>
            <a:endParaRPr lang="zh-CN" altLang="en-US"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FE185E7-2702-4BDC-9225-31EC296CDE5F}"/>
                  </a:ext>
                </a:extLst>
              </p:cNvPr>
              <p:cNvSpPr txBox="1"/>
              <p:nvPr/>
            </p:nvSpPr>
            <p:spPr>
              <a:xfrm>
                <a:off x="438660" y="1589892"/>
                <a:ext cx="8991600" cy="4778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/>
                  <a:t>Synchrotron Emissivity:</a:t>
                </a:r>
                <a:r>
                  <a:rPr lang="en-US" altLang="zh-CN" sz="24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400" b="1" i="0" smtClean="0">
                              <a:latin typeface="Cambria Math" panose="02040503050406030204" pitchFamily="18" charset="0"/>
                            </a:rPr>
                            <m:t>𝐧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0" smtClean="0">
                                      <a:latin typeface="Cambria Math" panose="02040503050406030204" pitchFamily="18" charset="0"/>
                                    </a:rPr>
                                    <m:t>𝐁</m:t>
                                  </m:r>
                                </m:e>
                                <m:sup>
                                  <m:r>
                                    <a:rPr lang="en-US" altLang="zh-CN" sz="2400" b="1" i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p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altLang="zh-CN" sz="2400" dirty="0"/>
              </a:p>
              <a:p>
                <a:r>
                  <a:rPr lang="en-US" altLang="zh-CN" sz="2400" b="1" dirty="0"/>
                  <a:t>Polarized Intensity: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⊥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+5/3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</a:rPr>
                                <m:t>𝐧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𝐿𝑂𝑆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CN" sz="2400" dirty="0"/>
              </a:p>
              <a:p>
                <a:r>
                  <a:rPr lang="zh-CN" altLang="en-US" sz="2400" dirty="0"/>
                  <a:t>👉</a:t>
                </a:r>
                <a:r>
                  <a:rPr lang="en-US" altLang="zh-CN" sz="2400" dirty="0"/>
                  <a:t>The total radiation depends on the local magnetic field, electron spectrum.</a:t>
                </a:r>
              </a:p>
              <a:p>
                <a:r>
                  <a:rPr lang="zh-CN" altLang="en-US" sz="2400" dirty="0"/>
                  <a:t>👉</a:t>
                </a:r>
                <a:r>
                  <a:rPr lang="en-US" altLang="zh-CN" sz="2400" dirty="0"/>
                  <a:t>The polarization fraction directly measures the electron spectrum index, and the local turbulence fraction.</a:t>
                </a:r>
              </a:p>
              <a:p>
                <a:r>
                  <a:rPr lang="zh-CN" altLang="en-US" sz="2400" dirty="0"/>
                  <a:t>👉</a:t>
                </a:r>
                <a:r>
                  <a:rPr lang="en-US" altLang="zh-CN" sz="2400" dirty="0"/>
                  <a:t>The spectrum index puts direct constraint on acceleration mechanism, and the magnetic configuration determines which mechanisms can appear.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FE185E7-2702-4BDC-9225-31EC296CD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660" y="1589892"/>
                <a:ext cx="8991600" cy="4778039"/>
              </a:xfrm>
              <a:prstGeom prst="rect">
                <a:avLst/>
              </a:prstGeom>
              <a:blipFill>
                <a:blip r:embed="rId2"/>
                <a:stretch>
                  <a:fillRect l="-1085" t="-1020" b="-1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21DDB4D-DED3-4DB9-A6F7-5D4D0E921CED}"/>
                  </a:ext>
                </a:extLst>
              </p:cNvPr>
              <p:cNvSpPr txBox="1"/>
              <p:nvPr/>
            </p:nvSpPr>
            <p:spPr>
              <a:xfrm>
                <a:off x="8699383" y="1470271"/>
                <a:ext cx="321518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b="0" i="1" dirty="0">
                    <a:latin typeface="Cambria Math" panose="02040503050406030204" pitchFamily="18" charset="0"/>
                  </a:rPr>
                  <a:t>: power-law index of electron spectrum</a:t>
                </a:r>
              </a:p>
              <a:p>
                <a:r>
                  <a:rPr lang="en-US" altLang="zh-CN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 function depends on the electron </a:t>
                </a:r>
              </a:p>
              <a:p>
                <a:r>
                  <a:rPr lang="en-US" altLang="zh-CN" dirty="0"/>
                  <a:t>energy spectrum amplitude and shape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21DDB4D-DED3-4DB9-A6F7-5D4D0E921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9383" y="1470271"/>
                <a:ext cx="3215187" cy="2031325"/>
              </a:xfrm>
              <a:prstGeom prst="rect">
                <a:avLst/>
              </a:prstGeom>
              <a:blipFill>
                <a:blip r:embed="rId3"/>
                <a:stretch>
                  <a:fillRect l="-1518" t="-1802" r="-2087" b="-39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10241797-A887-4223-98D8-F2FA591E6A8A}"/>
              </a:ext>
            </a:extLst>
          </p:cNvPr>
          <p:cNvSpPr txBox="1"/>
          <p:nvPr/>
        </p:nvSpPr>
        <p:spPr>
          <a:xfrm>
            <a:off x="9430260" y="6427731"/>
            <a:ext cx="270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latin typeface="Times New Roman" panose="02020603050405020304" pitchFamily="18" charset="0"/>
              </a:rPr>
              <a:t>(</a:t>
            </a:r>
            <a:r>
              <a:rPr kumimoji="1" lang="en-US" altLang="zh-CN" sz="2000" b="1" dirty="0" err="1">
                <a:latin typeface="Times New Roman" panose="02020603050405020304" pitchFamily="18" charset="0"/>
              </a:rPr>
              <a:t>Bucciantini</a:t>
            </a:r>
            <a:r>
              <a:rPr kumimoji="1" lang="en-US" altLang="zh-CN" sz="2000" b="1" dirty="0">
                <a:latin typeface="Times New Roman" panose="02020603050405020304" pitchFamily="18" charset="0"/>
              </a:rPr>
              <a:t> et al 2017)</a:t>
            </a:r>
            <a:endParaRPr kumimoji="1" lang="zh-CN" altLang="en-US" sz="20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C3BAA61A-DCA3-48FB-A235-F399D7854463}"/>
              </a:ext>
            </a:extLst>
          </p:cNvPr>
          <p:cNvSpPr/>
          <p:nvPr/>
        </p:nvSpPr>
        <p:spPr>
          <a:xfrm>
            <a:off x="0" y="0"/>
            <a:ext cx="12191999" cy="1039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</a:rPr>
              <a:t>Prediction of observation time</a:t>
            </a:r>
            <a:endParaRPr lang="zh-CN" altLang="en-US" sz="4000" b="1" dirty="0">
              <a:latin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8E99C35-08F8-4127-B307-F117A81DA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970" y="1319087"/>
            <a:ext cx="5661383" cy="52761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4E087F3-D872-4E45-8C9A-C54C3DEEF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36" y="1319087"/>
            <a:ext cx="6168216" cy="525440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2DDCE43-83BB-429E-B26F-D9561C18C64E}"/>
              </a:ext>
            </a:extLst>
          </p:cNvPr>
          <p:cNvSpPr txBox="1"/>
          <p:nvPr/>
        </p:nvSpPr>
        <p:spPr>
          <a:xfrm>
            <a:off x="1799721" y="1454011"/>
            <a:ext cx="3361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Time Needed [day]</a:t>
            </a:r>
            <a:endParaRPr lang="zh-CN" altLang="en-US" sz="32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B94F5C5-0A07-4B17-A0E5-932D97628E25}"/>
                  </a:ext>
                </a:extLst>
              </p:cNvPr>
              <p:cNvSpPr txBox="1"/>
              <p:nvPr/>
            </p:nvSpPr>
            <p:spPr>
              <a:xfrm>
                <a:off x="3574406" y="6301881"/>
                <a:ext cx="3434723" cy="5432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</a:rPr>
                  <a:t>Turbulence Fraction </a:t>
                </a:r>
                <a14:m>
                  <m:oMath xmlns:m="http://schemas.openxmlformats.org/officeDocument/2006/math"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altLang="zh-CN" sz="2000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en-US" altLang="zh-CN" sz="2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B94F5C5-0A07-4B17-A0E5-932D97628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406" y="6301881"/>
                <a:ext cx="3434723" cy="543226"/>
              </a:xfrm>
              <a:prstGeom prst="rect">
                <a:avLst/>
              </a:prstGeom>
              <a:blipFill>
                <a:blip r:embed="rId4"/>
                <a:stretch>
                  <a:fillRect l="-1471" b="-45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EC9DE6BE-0D90-4BA2-BA77-06EC6E1F9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0951" y="1561596"/>
            <a:ext cx="1464020" cy="11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8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A0277AA-4039-4C9A-BBCF-FB69096FCAFF}"/>
              </a:ext>
            </a:extLst>
          </p:cNvPr>
          <p:cNvSpPr/>
          <p:nvPr/>
        </p:nvSpPr>
        <p:spPr>
          <a:xfrm>
            <a:off x="0" y="0"/>
            <a:ext cx="12192000" cy="16486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Summary:</a:t>
            </a:r>
            <a:r>
              <a:rPr lang="zh-CN" altLang="en-US" sz="3200" dirty="0"/>
              <a:t> </a:t>
            </a:r>
            <a:r>
              <a:rPr lang="en-US" altLang="zh-CN" sz="3200" dirty="0"/>
              <a:t>Polarization Detection of Crab PWN by Polar-Light</a:t>
            </a:r>
            <a:endParaRPr lang="zh-CN" altLang="en-US" sz="32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333D012-4D89-4389-8D3F-0164B86E78E4}"/>
              </a:ext>
            </a:extLst>
          </p:cNvPr>
          <p:cNvSpPr txBox="1"/>
          <p:nvPr/>
        </p:nvSpPr>
        <p:spPr>
          <a:xfrm>
            <a:off x="1932709" y="1871763"/>
            <a:ext cx="83265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polarization is a direct and clean probe to the magnetic field in PWNs.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Polar-Light will enable us to probe the soft X-ray polarization.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polarization provides rough constraint of fractions of magnetic field components.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resolved X-ray polarization is not available yet but useful and promising in the future.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8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A0277AA-4039-4C9A-BBCF-FB69096FCAFF}"/>
              </a:ext>
            </a:extLst>
          </p:cNvPr>
          <p:cNvSpPr/>
          <p:nvPr/>
        </p:nvSpPr>
        <p:spPr>
          <a:xfrm>
            <a:off x="0" y="0"/>
            <a:ext cx="12192000" cy="16486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Outline:</a:t>
            </a:r>
            <a:r>
              <a:rPr lang="zh-CN" altLang="en-US" sz="3200" dirty="0"/>
              <a:t> </a:t>
            </a:r>
            <a:r>
              <a:rPr lang="en-US" altLang="zh-CN" sz="3200" dirty="0"/>
              <a:t>Polarization Detection of Crab PWN by Polar-Light</a:t>
            </a:r>
            <a:endParaRPr lang="zh-CN" altLang="en-US" sz="3200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333D012-4D89-4389-8D3F-0164B86E78E4}"/>
              </a:ext>
            </a:extLst>
          </p:cNvPr>
          <p:cNvSpPr txBox="1"/>
          <p:nvPr/>
        </p:nvSpPr>
        <p:spPr>
          <a:xfrm>
            <a:off x="1932709" y="2299855"/>
            <a:ext cx="83265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Crab nebula needs X-ray polarization?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Polar-Light contribute to the Crab X-ray polarization detection?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component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turbulence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Missing-Missing component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resolved polarization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02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054AE60-274C-47CF-A057-DF9A2661B700}"/>
              </a:ext>
            </a:extLst>
          </p:cNvPr>
          <p:cNvSpPr/>
          <p:nvPr/>
        </p:nvSpPr>
        <p:spPr>
          <a:xfrm>
            <a:off x="9144000" y="0"/>
            <a:ext cx="3048000" cy="16486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ttps://slideplayer.com/slide/13959316/86/images/6/Structure+of+PWNe+Light+cylinder+RLC~108cm+Termin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144000" y="688813"/>
                <a:ext cx="3048000" cy="5663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b="1" dirty="0">
                    <a:latin typeface="Times New Roman" panose="02020603050405020304" pitchFamily="18" charset="0"/>
                  </a:rPr>
                  <a:t>Why</a:t>
                </a:r>
                <a:r>
                  <a:rPr lang="zh-CN" altLang="en-US" sz="32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3200" b="1" dirty="0">
                    <a:latin typeface="Times New Roman" panose="02020603050405020304" pitchFamily="18" charset="0"/>
                  </a:rPr>
                  <a:t>X-ray?</a:t>
                </a:r>
              </a:p>
              <a:p>
                <a:endParaRPr lang="zh-CN" altLang="en-US" sz="3200" b="1" dirty="0">
                  <a:latin typeface="Times New Roman" panose="02020603050405020304" pitchFamily="18" charset="0"/>
                </a:endParaRPr>
              </a:p>
              <a:p>
                <a:endParaRPr lang="zh-CN" altLang="en-US" dirty="0">
                  <a:latin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</a:rPr>
                  <a:t>We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are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</a:rPr>
                  <a:t>interested in termination shock</a:t>
                </a:r>
                <a:br>
                  <a:rPr lang="en-US" sz="2000" dirty="0">
                    <a:latin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w</a:t>
                </a:r>
                <a:r>
                  <a:rPr lang="en-US" sz="2000" dirty="0">
                    <a:latin typeface="Times New Roman" panose="02020603050405020304" pitchFamily="18" charset="0"/>
                  </a:rPr>
                  <a:t>here most of the acceleration process take place</a:t>
                </a:r>
              </a:p>
              <a:p>
                <a:endParaRPr lang="en-US" sz="2000" dirty="0">
                  <a:latin typeface="Times New Roman" panose="02020603050405020304" pitchFamily="18" charset="0"/>
                </a:endParaRPr>
              </a:p>
              <a:p>
                <a:endParaRPr lang="zh-CN" altLang="en-US" sz="2000" dirty="0">
                  <a:latin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Far-away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region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suffers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from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depolarization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effect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due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to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different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instabilities.</a:t>
                </a:r>
                <a:br>
                  <a:rPr lang="en-US" altLang="zh-CN" sz="2000" dirty="0">
                    <a:latin typeface="Times New Roman" panose="02020603050405020304" pitchFamily="18" charset="0"/>
                  </a:rPr>
                </a:br>
                <a:r>
                  <a:rPr lang="en-US" altLang="zh-CN" sz="2000" dirty="0">
                    <a:latin typeface="Times New Roman" panose="02020603050405020304" pitchFamily="18" charset="0"/>
                  </a:rPr>
                  <a:t>The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overall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shape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of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the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magnetic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field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might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be</a:t>
                </a:r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destroyed.</a:t>
                </a:r>
                <a:endParaRPr lang="en-US" sz="2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688813"/>
                <a:ext cx="3048000" cy="5663089"/>
              </a:xfrm>
              <a:prstGeom prst="rect">
                <a:avLst/>
              </a:prstGeom>
              <a:blipFill>
                <a:blip r:embed="rId3"/>
                <a:stretch>
                  <a:fillRect l="-1800" t="-1507" r="-2600" b="-9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69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ultiband crab nebula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" y="1076177"/>
            <a:ext cx="6785735" cy="52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14400" y="1270128"/>
            <a:ext cx="537762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</a:rPr>
              <a:t>Radio:</a:t>
            </a:r>
          </a:p>
          <a:p>
            <a:endParaRPr lang="en-US" sz="2400" dirty="0"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</a:rPr>
              <a:t>Most of the signal comes from the outer region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Times New Roman" panose="02020603050405020304" pitchFamily="18" charset="0"/>
              </a:rPr>
              <a:t>Contamination from Farad</a:t>
            </a:r>
            <a:r>
              <a:rPr lang="en-US" altLang="zh-CN" sz="2400" dirty="0">
                <a:latin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</a:rPr>
              <a:t>y rotation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</a:rPr>
              <a:t>Contamination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from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the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pulsar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</a:endParaRPr>
          </a:p>
          <a:p>
            <a:r>
              <a:rPr lang="en-US" altLang="zh-CN" sz="3200" b="1" dirty="0">
                <a:latin typeface="Times New Roman" panose="02020603050405020304" pitchFamily="18" charset="0"/>
              </a:rPr>
              <a:t>Optical:</a:t>
            </a:r>
            <a:endParaRPr lang="zh-CN" altLang="en-US" sz="3200" b="1" dirty="0">
              <a:latin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</a:rPr>
              <a:t>Contamination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from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the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foreground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altLang="zh-CN" sz="2400" dirty="0">
                <a:latin typeface="Times New Roman" panose="02020603050405020304" pitchFamily="18" charset="0"/>
              </a:rPr>
              <a:t>Most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of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the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PWN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does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not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have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optical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observation,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but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Crab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nebula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has!</a:t>
            </a:r>
            <a:endParaRPr lang="zh-CN" altLang="en-US" sz="2400" dirty="0"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CD27563-3A4B-42CE-A34A-7B1348CAC873}"/>
              </a:ext>
            </a:extLst>
          </p:cNvPr>
          <p:cNvSpPr/>
          <p:nvPr/>
        </p:nvSpPr>
        <p:spPr>
          <a:xfrm>
            <a:off x="0" y="0"/>
            <a:ext cx="12192000" cy="1039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The Crab Pulsar Wind Nebula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6183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AE05AC6C-7006-4244-8E78-B0C7A7F9220A}"/>
              </a:ext>
            </a:extLst>
          </p:cNvPr>
          <p:cNvSpPr/>
          <p:nvPr/>
        </p:nvSpPr>
        <p:spPr>
          <a:xfrm>
            <a:off x="0" y="0"/>
            <a:ext cx="12191999" cy="1039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The Magnetic  Field</a:t>
            </a:r>
            <a:endParaRPr lang="zh-CN" alt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42" y="1039090"/>
            <a:ext cx="5885127" cy="5818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6762" y="3013501"/>
            <a:ext cx="4612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The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overall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shape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of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magnetic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field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</a:rPr>
              <a:t>is</a:t>
            </a:r>
            <a:r>
              <a:rPr lang="zh-CN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</a:rPr>
              <a:t>toroidal</a:t>
            </a:r>
            <a:r>
              <a:rPr lang="en-US" altLang="zh-CN" sz="2400" dirty="0">
                <a:latin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5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121DCFF-F711-4643-BBE4-8D4349893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4" y="820615"/>
            <a:ext cx="7659816" cy="538126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D24082D-AEC0-1F49-AA0D-DDDB2CC5CBBE}"/>
              </a:ext>
            </a:extLst>
          </p:cNvPr>
          <p:cNvSpPr txBox="1"/>
          <p:nvPr/>
        </p:nvSpPr>
        <p:spPr>
          <a:xfrm>
            <a:off x="8363204" y="1074335"/>
            <a:ext cx="36153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Known </a:t>
            </a:r>
            <a:r>
              <a:rPr lang="e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phase-integrated polarimetric studies of the Crab.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E1A352A-78BC-8247-918E-60EB480DE18F}"/>
              </a:ext>
            </a:extLst>
          </p:cNvPr>
          <p:cNvSpPr txBox="1"/>
          <p:nvPr/>
        </p:nvSpPr>
        <p:spPr>
          <a:xfrm>
            <a:off x="8918834" y="3701535"/>
            <a:ext cx="322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AstroSat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Vadawale</a:t>
            </a:r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(2018)</a:t>
            </a:r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776846DD-E7FB-5E47-9F62-99FE72929483}"/>
              </a:ext>
            </a:extLst>
          </p:cNvPr>
          <p:cNvCxnSpPr>
            <a:cxnSpLocks/>
          </p:cNvCxnSpPr>
          <p:nvPr/>
        </p:nvCxnSpPr>
        <p:spPr>
          <a:xfrm flipV="1">
            <a:off x="7104185" y="4073769"/>
            <a:ext cx="1747849" cy="1576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906ED14A-AD03-7245-A5EB-42F9B47AF5AC}"/>
              </a:ext>
            </a:extLst>
          </p:cNvPr>
          <p:cNvSpPr txBox="1"/>
          <p:nvPr/>
        </p:nvSpPr>
        <p:spPr>
          <a:xfrm>
            <a:off x="8714510" y="6363979"/>
            <a:ext cx="374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(M. Chauvin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2017)</a:t>
            </a:r>
            <a:endParaRPr lang="e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66C1FB1-E45C-4A44-AC64-ED71B8C99547}"/>
              </a:ext>
            </a:extLst>
          </p:cNvPr>
          <p:cNvSpPr/>
          <p:nvPr/>
        </p:nvSpPr>
        <p:spPr>
          <a:xfrm>
            <a:off x="0" y="0"/>
            <a:ext cx="12191999" cy="1039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/>
              <a:t>Previous Detections</a:t>
            </a:r>
            <a:endParaRPr lang="zh-CN" altLang="en-US" sz="3600" b="1" dirty="0"/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700336F0-B57D-A749-9916-84628FC9349F}"/>
              </a:ext>
            </a:extLst>
          </p:cNvPr>
          <p:cNvCxnSpPr>
            <a:cxnSpLocks/>
          </p:cNvCxnSpPr>
          <p:nvPr/>
        </p:nvCxnSpPr>
        <p:spPr>
          <a:xfrm>
            <a:off x="6787661" y="3821723"/>
            <a:ext cx="0" cy="67993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BEBBD502-2A05-1445-AAE3-A825DB61107F}"/>
              </a:ext>
            </a:extLst>
          </p:cNvPr>
          <p:cNvCxnSpPr>
            <a:cxnSpLocks/>
          </p:cNvCxnSpPr>
          <p:nvPr/>
        </p:nvCxnSpPr>
        <p:spPr>
          <a:xfrm>
            <a:off x="6224954" y="4173415"/>
            <a:ext cx="87923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星形: 五角 1">
            <a:extLst>
              <a:ext uri="{FF2B5EF4-FFF2-40B4-BE49-F238E27FC236}">
                <a16:creationId xmlns:a16="http://schemas.microsoft.com/office/drawing/2014/main" id="{727E07A1-BE9A-4A04-ACA5-4147385BA578}"/>
              </a:ext>
            </a:extLst>
          </p:cNvPr>
          <p:cNvSpPr/>
          <p:nvPr/>
        </p:nvSpPr>
        <p:spPr>
          <a:xfrm>
            <a:off x="6539419" y="3945613"/>
            <a:ext cx="496483" cy="403830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62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CC03D28-AD21-7C4F-AE95-FEC80B7BF208}"/>
                  </a:ext>
                </a:extLst>
              </p:cNvPr>
              <p:cNvSpPr txBox="1"/>
              <p:nvPr/>
            </p:nvSpPr>
            <p:spPr>
              <a:xfrm>
                <a:off x="910044" y="180600"/>
                <a:ext cx="10921738" cy="6542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Radio /Optical polarization</a:t>
                </a:r>
                <a:br>
                  <a:rPr kumimoji="1"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a longer synchrotron lifetime than X-rays, then not as good as X-rays for a clear view of the inner region (e.g. Crab Nebula torus) where electrons are accelerated. </a:t>
                </a:r>
                <a:b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Synchrotron cooling time: </a:t>
                </a:r>
                <a:b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syn</m:t>
                        </m:r>
                      </m:sub>
                    </m:sSub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~1.0×</m:t>
                    </m:r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zh-CN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kumimoji="1" lang="en-US" altLang="zh-CN" sz="2400" b="0" i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syn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2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keV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zh-CN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num>
                              <m:den>
                                <m:r>
                                  <a:rPr kumimoji="1" lang="en-US" altLang="zh-CN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10 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zh-CN" sz="24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μGs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1" lang="en-US" altLang="zh-CN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−3/2</m:t>
                        </m:r>
                      </m:sup>
                    </m:sSup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kyr</m:t>
                    </m:r>
                  </m:oMath>
                </a14:m>
                <a:br>
                  <a:rPr kumimoji="1" lang="en-US" altLang="zh-CN" sz="2400" b="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:r>
                  <a:rPr kumimoji="1" lang="en-US" altLang="zh-CN" sz="2400" b="0" i="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kumimoji="1" lang="en-US" altLang="zh-CN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X-ray emission is strong at acceleration region</a:t>
                </a:r>
              </a:p>
              <a:p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Hard X-ray/Gamma ray polarization</a:t>
                </a:r>
                <a:br>
                  <a:rPr kumimoji="1"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limited statistical significance and can thus be affected by large systematic uncertainties.</a:t>
                </a:r>
                <a:b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kumimoji="1" lang="en-US" altLang="zh-CN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1"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soft X-ray optimized instrument is also needed!</a:t>
                </a:r>
              </a:p>
              <a:p>
                <a:endParaRPr kumimoji="1"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7CC03D28-AD21-7C4F-AE95-FEC80B7BF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44" y="180600"/>
                <a:ext cx="10921738" cy="6542753"/>
              </a:xfrm>
              <a:prstGeom prst="rect">
                <a:avLst/>
              </a:prstGeom>
              <a:blipFill>
                <a:blip r:embed="rId2"/>
                <a:stretch>
                  <a:fillRect l="-1283" r="-1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B9EEFF15-34A9-441C-B8F7-63AA5D634AFC}"/>
              </a:ext>
            </a:extLst>
          </p:cNvPr>
          <p:cNvSpPr/>
          <p:nvPr/>
        </p:nvSpPr>
        <p:spPr>
          <a:xfrm>
            <a:off x="0" y="0"/>
            <a:ext cx="12191999" cy="1039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kumimoji="1" lang="en-US" altLang="zh-C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polarLight</a:t>
            </a:r>
            <a:r>
              <a:rPr kumimoji="1"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6710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6F2D26-2C34-1E44-859E-5314F5EBB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670" y="1956078"/>
            <a:ext cx="7732486" cy="3523269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Hard to resolve but large to affect emission  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Lower front-to-sides brightness difference</a:t>
            </a:r>
          </a:p>
          <a:p>
            <a:pPr marL="0" indent="0">
              <a:buNone/>
            </a:pPr>
            <a:endParaRPr kumimoji="1" lang="en-US" altLang="zh-CN" dirty="0"/>
          </a:p>
          <a:p>
            <a:r>
              <a:rPr kumimoji="1" lang="en-US" altLang="zh-CN" dirty="0"/>
              <a:t>Depolarize </a:t>
            </a:r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D137707-2E2C-CF47-AD76-D13C9F698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1037" y="4633274"/>
            <a:ext cx="1949924" cy="40998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9858669-8C02-4A45-BF3B-F92DC6FB4222}"/>
              </a:ext>
            </a:extLst>
          </p:cNvPr>
          <p:cNvSpPr/>
          <p:nvPr/>
        </p:nvSpPr>
        <p:spPr>
          <a:xfrm>
            <a:off x="0" y="0"/>
            <a:ext cx="12191999" cy="1039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4000" b="1" dirty="0">
                <a:latin typeface="Times New Roman" panose="02020603050405020304" pitchFamily="18" charset="0"/>
              </a:rPr>
              <a:t>Missing Component : Turbulence</a:t>
            </a:r>
            <a:endParaRPr lang="zh-CN" altLang="en-US" sz="4000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5B818A9-6AC1-4DDA-B67C-FDFFDCEF5619}"/>
              </a:ext>
            </a:extLst>
          </p:cNvPr>
          <p:cNvSpPr/>
          <p:nvPr/>
        </p:nvSpPr>
        <p:spPr>
          <a:xfrm>
            <a:off x="7372140" y="6396335"/>
            <a:ext cx="4996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/>
              <a:t>(</a:t>
            </a:r>
            <a:r>
              <a:rPr kumimoji="1" lang="en-US" altLang="zh-CN" sz="2400" dirty="0" err="1"/>
              <a:t>Bucciantini</a:t>
            </a:r>
            <a:r>
              <a:rPr kumimoji="1" lang="en-US" altLang="zh-CN" sz="2400" dirty="0"/>
              <a:t> et al 2017: </a:t>
            </a:r>
            <a:r>
              <a:rPr kumimoji="1" lang="en-US" altLang="zh-CN" sz="2400" dirty="0" err="1"/>
              <a:t>Subgrid</a:t>
            </a:r>
            <a:r>
              <a:rPr kumimoji="1" lang="en-US" altLang="zh-CN" sz="2400" dirty="0"/>
              <a:t> effect) </a:t>
            </a:r>
          </a:p>
        </p:txBody>
      </p:sp>
    </p:spTree>
    <p:extLst>
      <p:ext uri="{BB962C8B-B14F-4D97-AF65-F5344CB8AC3E}">
        <p14:creationId xmlns:p14="http://schemas.microsoft.com/office/powerpoint/2010/main" val="45478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03B846-DEC7-214F-8ACF-6B4BE969B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4" y="1507126"/>
            <a:ext cx="5761129" cy="39895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cs typeface="Times New Roman" panose="02020603050405020304" pitchFamily="18" charset="0"/>
              </a:rPr>
              <a:t>Assume that the small-scale fluctuation can be described by an </a:t>
            </a:r>
            <a:r>
              <a:rPr lang="en-US" altLang="zh-CN" sz="2400" i="1" dirty="0">
                <a:cs typeface="Times New Roman" panose="02020603050405020304" pitchFamily="18" charset="0"/>
              </a:rPr>
              <a:t>isotropic random Gaussian field </a:t>
            </a:r>
            <a:r>
              <a:rPr lang="en-US" altLang="zh-CN" sz="2400" dirty="0">
                <a:cs typeface="Times New Roman" panose="02020603050405020304" pitchFamily="18" charset="0"/>
              </a:rPr>
              <a:t>and electrons have a </a:t>
            </a:r>
            <a:r>
              <a:rPr lang="en-US" altLang="zh-CN" sz="2400" i="1" dirty="0">
                <a:cs typeface="Times New Roman" panose="02020603050405020304" pitchFamily="18" charset="0"/>
              </a:rPr>
              <a:t>power-law energy distribution.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cs typeface="Times New Roman" panose="02020603050405020304" pitchFamily="18" charset="0"/>
              </a:rPr>
              <a:t>Polarization fraction </a:t>
            </a:r>
            <a:r>
              <a:rPr lang="en-US" altLang="zh-CN" sz="2400" i="1" dirty="0">
                <a:cs typeface="Times New Roman" panose="02020603050405020304" pitchFamily="18" charset="0"/>
              </a:rPr>
              <a:t>weakly</a:t>
            </a:r>
            <a:r>
              <a:rPr lang="en-US" altLang="zh-CN" sz="2400" dirty="0">
                <a:cs typeface="Times New Roman" panose="02020603050405020304" pitchFamily="18" charset="0"/>
              </a:rPr>
              <a:t> depends on 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17B861-BA31-6D4C-9E83-61F836CE7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69" y="4923169"/>
            <a:ext cx="5440024" cy="8554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A2CCB29-D33E-4E45-8B68-4B438A117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471" y="2738266"/>
            <a:ext cx="5059955" cy="323965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54FAD46-7BB4-6640-AB4D-7F49F338D3B6}"/>
              </a:ext>
            </a:extLst>
          </p:cNvPr>
          <p:cNvSpPr txBox="1"/>
          <p:nvPr/>
        </p:nvSpPr>
        <p:spPr>
          <a:xfrm>
            <a:off x="6410106" y="1690688"/>
            <a:ext cx="6105661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Slope of the power law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kumimoji="1"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Kummer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confluent hypergeometric function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71F206D-D78F-C24E-BFB6-B640C7535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825546" y="4022408"/>
            <a:ext cx="905355" cy="26376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F5F4602-7D48-2745-92E1-00BD9B2345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160" y="6022329"/>
            <a:ext cx="458413" cy="30872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5DAACD4-74D7-A345-8C37-492C9AA96AFC}"/>
              </a:ext>
            </a:extLst>
          </p:cNvPr>
          <p:cNvSpPr txBox="1"/>
          <p:nvPr/>
        </p:nvSpPr>
        <p:spPr>
          <a:xfrm>
            <a:off x="8634144" y="6375465"/>
            <a:ext cx="374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Comic Sans MS" panose="030F0902030302020204" pitchFamily="66" charset="0"/>
              </a:rPr>
              <a:t>(</a:t>
            </a:r>
            <a:r>
              <a:rPr lang="en-US" altLang="zh-CN" dirty="0" err="1">
                <a:latin typeface="Comic Sans MS" panose="030F0902030302020204" pitchFamily="66" charset="0"/>
              </a:rPr>
              <a:t>Bandiera</a:t>
            </a:r>
            <a:r>
              <a:rPr lang="en-US" altLang="zh-CN" dirty="0">
                <a:latin typeface="Comic Sans MS" panose="030F0902030302020204" pitchFamily="66" charset="0"/>
              </a:rPr>
              <a:t> R., </a:t>
            </a:r>
            <a:r>
              <a:rPr lang="en-US" altLang="zh-CN" dirty="0" err="1">
                <a:latin typeface="Comic Sans MS" panose="030F0902030302020204" pitchFamily="66" charset="0"/>
              </a:rPr>
              <a:t>Petruk</a:t>
            </a:r>
            <a:r>
              <a:rPr lang="en-US" altLang="zh-CN" dirty="0">
                <a:latin typeface="Comic Sans MS" panose="030F0902030302020204" pitchFamily="66" charset="0"/>
              </a:rPr>
              <a:t> O., 2016)</a:t>
            </a:r>
          </a:p>
          <a:p>
            <a:endParaRPr kumimoji="1"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2D2410A-8E87-403D-BA95-678DF43CDE16}"/>
              </a:ext>
            </a:extLst>
          </p:cNvPr>
          <p:cNvSpPr/>
          <p:nvPr/>
        </p:nvSpPr>
        <p:spPr>
          <a:xfrm>
            <a:off x="0" y="0"/>
            <a:ext cx="12191999" cy="10390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sz="3600" dirty="0">
                <a:latin typeface="Comic Sans MS" panose="030F0902030302020204" pitchFamily="66" charset="0"/>
              </a:rPr>
              <a:t>One possible analytical model for turbulent component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8144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468</Words>
  <Application>Microsoft Office PowerPoint</Application>
  <PresentationFormat>宽屏</PresentationFormat>
  <Paragraphs>98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宋体</vt:lpstr>
      <vt:lpstr>Arial</vt:lpstr>
      <vt:lpstr>Calibri</vt:lpstr>
      <vt:lpstr>Cambria Math</vt:lpstr>
      <vt:lpstr>Comic Sans MS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 Wang</dc:creator>
  <cp:lastModifiedBy>陈 洋遥</cp:lastModifiedBy>
  <cp:revision>62</cp:revision>
  <dcterms:created xsi:type="dcterms:W3CDTF">2019-06-13T14:20:16Z</dcterms:created>
  <dcterms:modified xsi:type="dcterms:W3CDTF">2019-06-16T08:34:14Z</dcterms:modified>
</cp:coreProperties>
</file>