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70CEC22-DE2D-4353-8A4A-A53C0FDCC2C4}">
          <p14:sldIdLst>
            <p14:sldId id="256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B7EA-13A2-4260-A298-EB536A14296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2833-4FF3-49BC-8672-60CC2B276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9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C2833-4FF3-49BC-8672-60CC2B276F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77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6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13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4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4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6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94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7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2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7258-8CAE-4604-86BF-99DFAC9270E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10A8-74DB-4173-89B9-FD7F880EC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>
            <a:extLst>
              <a:ext uri="{FF2B5EF4-FFF2-40B4-BE49-F238E27FC236}">
                <a16:creationId xmlns:a16="http://schemas.microsoft.com/office/drawing/2014/main" id="{E1324943-B74D-45BB-9E5D-1364A6B43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608392"/>
            <a:ext cx="6858000" cy="1655762"/>
          </a:xfrm>
        </p:spPr>
        <p:txBody>
          <a:bodyPr/>
          <a:lstStyle/>
          <a:p>
            <a:r>
              <a:rPr lang="en-US" altLang="zh-CN" dirty="0" err="1"/>
              <a:t>Yangyao</a:t>
            </a:r>
            <a:r>
              <a:rPr lang="en-US" altLang="zh-CN" dirty="0"/>
              <a:t> CHEN</a:t>
            </a:r>
          </a:p>
          <a:p>
            <a:r>
              <a:rPr lang="en-US" altLang="zh-CN" dirty="0"/>
              <a:t>cyy12345678@163.com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38D2E6-61F6-4199-8884-8A8599CA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1589"/>
            <a:ext cx="9144000" cy="154064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3CCCC15-7714-4804-B244-303166A98AB7}"/>
              </a:ext>
            </a:extLst>
          </p:cNvPr>
          <p:cNvSpPr/>
          <p:nvPr/>
        </p:nvSpPr>
        <p:spPr>
          <a:xfrm>
            <a:off x="0" y="2969801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Arxiv</a:t>
            </a:r>
            <a:r>
              <a:rPr lang="en-US" altLang="zh-CN" b="1" dirty="0"/>
              <a:t>: </a:t>
            </a:r>
            <a:r>
              <a:rPr lang="zh-CN" altLang="en-US" b="1" dirty="0"/>
              <a:t>1908.07547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C698726-F11C-48B8-BAE2-3298CC77C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7693"/>
            <a:ext cx="9144000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Advantages of This Work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Validation 	</a:t>
            </a:r>
            <a:endParaRPr lang="zh-CN" altLang="en-US" sz="33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75252B-1DFC-4F09-AEED-72A93B5E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776149"/>
            <a:ext cx="4514850" cy="59626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B1A684-5EBA-4294-BE6D-40668A4BEF4A}"/>
              </a:ext>
            </a:extLst>
          </p:cNvPr>
          <p:cNvSpPr txBox="1"/>
          <p:nvPr/>
        </p:nvSpPr>
        <p:spPr>
          <a:xfrm>
            <a:off x="695401" y="6554133"/>
            <a:ext cx="33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Kinematics Anisotropy Parameters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17CC09-CC7F-4F16-B4B0-03E3A777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12" y="760158"/>
            <a:ext cx="4014848" cy="57939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1E0B478-1C1F-4DB5-9050-4EF66CAF51DA}"/>
              </a:ext>
            </a:extLst>
          </p:cNvPr>
          <p:cNvSpPr txBox="1"/>
          <p:nvPr/>
        </p:nvSpPr>
        <p:spPr>
          <a:xfrm>
            <a:off x="5609746" y="6554133"/>
            <a:ext cx="26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modified NFW parameters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42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Advantages of This Work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Validation 	</a:t>
            </a:r>
            <a:endParaRPr lang="zh-CN" altLang="en-US" sz="33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75252B-1DFC-4F09-AEED-72A93B5E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776149"/>
            <a:ext cx="4514850" cy="59626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B1A684-5EBA-4294-BE6D-40668A4BEF4A}"/>
              </a:ext>
            </a:extLst>
          </p:cNvPr>
          <p:cNvSpPr txBox="1"/>
          <p:nvPr/>
        </p:nvSpPr>
        <p:spPr>
          <a:xfrm>
            <a:off x="695401" y="6554133"/>
            <a:ext cx="33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Kinematics Anisotropy Parameters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0B478-1C1F-4DB5-9050-4EF66CAF51DA}"/>
              </a:ext>
            </a:extLst>
          </p:cNvPr>
          <p:cNvSpPr txBox="1"/>
          <p:nvPr/>
        </p:nvSpPr>
        <p:spPr>
          <a:xfrm>
            <a:off x="5734033" y="6437814"/>
            <a:ext cx="24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Velocity bias parameters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16A3EC-497B-4079-B3BF-900D1253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1" y="1095132"/>
            <a:ext cx="4630159" cy="53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-12032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/>
              <a:t>Approaches to Find Galaxy-Halo Connection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Summary</a:t>
            </a:r>
            <a:endParaRPr lang="zh-CN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4D9C0B-64D7-4053-886C-8358B170EB80}"/>
                  </a:ext>
                </a:extLst>
              </p:cNvPr>
              <p:cNvSpPr txBox="1"/>
              <p:nvPr/>
            </p:nvSpPr>
            <p:spPr>
              <a:xfrm>
                <a:off x="672950" y="1369906"/>
                <a:ext cx="801828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Galaxy clustering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assembly history/assembly bias on galaxy – halo connection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systematic errors</a:t>
                </a:r>
              </a:p>
              <a:p>
                <a:r>
                  <a:rPr lang="en-US" altLang="zh-CN" sz="2000" b="1" dirty="0"/>
                  <a:t>Galaxy-galaxy lensing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Need stack method, accurate photometry, non-trivial shear measurement</a:t>
                </a:r>
              </a:p>
              <a:p>
                <a:r>
                  <a:rPr lang="en-US" altLang="zh-CN" sz="2000" b="1" dirty="0"/>
                  <a:t>Galaxy Group Finder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Subtle stellar mass calibration</a:t>
                </a:r>
              </a:p>
              <a:p>
                <a:r>
                  <a:rPr lang="en-US" altLang="zh-CN" sz="2000" b="1" dirty="0"/>
                  <a:t>Traditional Satellite Kinematics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Need stack method /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summary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statistics (mass-mixing; ignore fruitful phase space info; velocity bias)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Anisotropic satellite orbit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Sample selection effect </a:t>
                </a:r>
                <a:r>
                  <a:rPr lang="en-US" altLang="zh-CN"/>
                  <a:t>/ incompleteness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Interlopers / impurity of central determination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4D9C0B-64D7-4053-886C-8358B170E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0" y="1369906"/>
                <a:ext cx="8018288" cy="3539430"/>
              </a:xfrm>
              <a:prstGeom prst="rect">
                <a:avLst/>
              </a:prstGeom>
              <a:blipFill>
                <a:blip r:embed="rId2"/>
                <a:stretch>
                  <a:fillRect l="-760" t="-1034" b="-1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A08869A-5FB8-4954-95A0-93F0692B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9989"/>
            <a:ext cx="9144000" cy="1540643"/>
          </a:xfrm>
          <a:prstGeom prst="rect">
            <a:avLst/>
          </a:prstGeom>
        </p:spPr>
      </p:pic>
      <p:sp>
        <p:nvSpPr>
          <p:cNvPr id="17" name="箭头: 直角上 16">
            <a:extLst>
              <a:ext uri="{FF2B5EF4-FFF2-40B4-BE49-F238E27FC236}">
                <a16:creationId xmlns:a16="http://schemas.microsoft.com/office/drawing/2014/main" id="{1C5E8827-8779-4890-867B-1878C81180AE}"/>
              </a:ext>
            </a:extLst>
          </p:cNvPr>
          <p:cNvSpPr/>
          <p:nvPr/>
        </p:nvSpPr>
        <p:spPr>
          <a:xfrm rot="17710909">
            <a:off x="5377253" y="4358936"/>
            <a:ext cx="923277" cy="880149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B20722D-897C-4D58-9DFE-D29FABFE290E}"/>
              </a:ext>
            </a:extLst>
          </p:cNvPr>
          <p:cNvSpPr/>
          <p:nvPr/>
        </p:nvSpPr>
        <p:spPr>
          <a:xfrm>
            <a:off x="1757779" y="5329989"/>
            <a:ext cx="1287262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FC127C5-A4B6-4A5A-9A73-DB1D95F05204}"/>
              </a:ext>
            </a:extLst>
          </p:cNvPr>
          <p:cNvSpPr/>
          <p:nvPr/>
        </p:nvSpPr>
        <p:spPr>
          <a:xfrm>
            <a:off x="3112996" y="5329989"/>
            <a:ext cx="1769722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50E1838-8CE3-4F91-A40F-872D9DE8FD86}"/>
              </a:ext>
            </a:extLst>
          </p:cNvPr>
          <p:cNvSpPr/>
          <p:nvPr/>
        </p:nvSpPr>
        <p:spPr>
          <a:xfrm>
            <a:off x="0" y="6118137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Arxiv</a:t>
            </a:r>
            <a:r>
              <a:rPr lang="en-US" altLang="zh-CN" dirty="0"/>
              <a:t>: </a:t>
            </a:r>
            <a:r>
              <a:rPr lang="zh-CN" altLang="en-US" dirty="0"/>
              <a:t>1908.07547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14A814-434D-4436-8220-F37991A7433E}"/>
              </a:ext>
            </a:extLst>
          </p:cNvPr>
          <p:cNvSpPr/>
          <p:nvPr/>
        </p:nvSpPr>
        <p:spPr>
          <a:xfrm>
            <a:off x="7555028" y="5697213"/>
            <a:ext cx="1509073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6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Galaxy-halo Connection</a:t>
            </a:r>
            <a:endParaRPr lang="zh-CN" altLang="en-US" sz="33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Background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DBB2F3-B674-49FC-893B-25C31CDE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7" y="3116180"/>
            <a:ext cx="4310430" cy="37418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73847F-73D7-4D2E-9BA6-41ECC3A0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081"/>
            <a:ext cx="9144000" cy="2304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946618-1606-406A-A5D3-18FB3F64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305" y="3204838"/>
            <a:ext cx="3762854" cy="3150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E5F39F-9854-4DCA-A631-1909034F1A36}"/>
                  </a:ext>
                </a:extLst>
              </p:cNvPr>
              <p:cNvSpPr txBox="1"/>
              <p:nvPr/>
            </p:nvSpPr>
            <p:spPr>
              <a:xfrm>
                <a:off x="6622741" y="6319008"/>
                <a:ext cx="1204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𝑚𝑎𝑔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E5F39F-9854-4DCA-A631-1909034F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41" y="6319008"/>
                <a:ext cx="120468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9C2EE8F-0D39-45E6-9F6E-5BCCE51DD054}"/>
                  </a:ext>
                </a:extLst>
              </p:cNvPr>
              <p:cNvSpPr txBox="1"/>
              <p:nvPr/>
            </p:nvSpPr>
            <p:spPr>
              <a:xfrm rot="16200000">
                <a:off x="4435098" y="4802423"/>
                <a:ext cx="1087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9C2EE8F-0D39-45E6-9F6E-5BCCE51D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35098" y="4802423"/>
                <a:ext cx="1087029" cy="369332"/>
              </a:xfrm>
              <a:prstGeom prst="rect">
                <a:avLst/>
              </a:prstGeom>
              <a:blipFill>
                <a:blip r:embed="rId6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D273A30-7408-4684-93C5-20F449ED903E}"/>
              </a:ext>
            </a:extLst>
          </p:cNvPr>
          <p:cNvSpPr txBox="1"/>
          <p:nvPr/>
        </p:nvSpPr>
        <p:spPr>
          <a:xfrm>
            <a:off x="7676192" y="6569476"/>
            <a:ext cx="154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Lan T.-W. 2016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C6A44C-4035-438A-B382-A103E53F777D}"/>
              </a:ext>
            </a:extLst>
          </p:cNvPr>
          <p:cNvSpPr txBox="1"/>
          <p:nvPr/>
        </p:nvSpPr>
        <p:spPr>
          <a:xfrm>
            <a:off x="6788673" y="2905509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Pillepich</a:t>
            </a:r>
            <a:r>
              <a:rPr lang="en-US" altLang="zh-CN" dirty="0"/>
              <a:t> A. 2018 (TNG)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6C9C34-9889-47B8-BB0E-67AC1A176F74}"/>
              </a:ext>
            </a:extLst>
          </p:cNvPr>
          <p:cNvSpPr txBox="1"/>
          <p:nvPr/>
        </p:nvSpPr>
        <p:spPr>
          <a:xfrm>
            <a:off x="3256708" y="6545578"/>
            <a:ext cx="222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Schaye</a:t>
            </a:r>
            <a:r>
              <a:rPr lang="en-US" altLang="zh-CN" dirty="0"/>
              <a:t> J. 2014 (Eagle)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183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/>
              <a:t>Approaches to Find Galaxy-Halo Connection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Background</a:t>
            </a:r>
            <a:endParaRPr lang="zh-CN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4D9C0B-64D7-4053-886C-8358B170EB80}"/>
                  </a:ext>
                </a:extLst>
              </p:cNvPr>
              <p:cNvSpPr txBox="1"/>
              <p:nvPr/>
            </p:nvSpPr>
            <p:spPr>
              <a:xfrm>
                <a:off x="717339" y="1360833"/>
                <a:ext cx="801828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Galaxy clustering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assembly history/assembly bias on galaxy – halo connection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systematic errors</a:t>
                </a:r>
              </a:p>
              <a:p>
                <a:r>
                  <a:rPr lang="en-US" altLang="zh-CN" sz="2000" b="1" dirty="0"/>
                  <a:t>Galaxy-galaxy lensing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Need stack method, accurate photometry, non-trivial shear measurement</a:t>
                </a:r>
              </a:p>
              <a:p>
                <a:r>
                  <a:rPr lang="en-US" altLang="zh-CN" sz="2000" b="1" dirty="0"/>
                  <a:t>Galaxy Group Finder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Subtle stellar mass calibration</a:t>
                </a:r>
              </a:p>
              <a:p>
                <a:r>
                  <a:rPr lang="en-US" altLang="zh-CN" sz="2000" b="1" dirty="0"/>
                  <a:t>Traditional Satellite Kinematics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Need stack method /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summary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statistics (mass-mixing; ignore fruitful phase space info; velocity bias)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Anisotropic satellite orbit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Sample selection effect / incompleteness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Interlopers / impurity of central determination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4D9C0B-64D7-4053-886C-8358B170E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9" y="1360833"/>
                <a:ext cx="8018288" cy="3539430"/>
              </a:xfrm>
              <a:prstGeom prst="rect">
                <a:avLst/>
              </a:prstGeom>
              <a:blipFill>
                <a:blip r:embed="rId2"/>
                <a:stretch>
                  <a:fillRect l="-837" t="-861" b="-1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A08869A-5FB8-4954-95A0-93F0692B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9989"/>
            <a:ext cx="9144000" cy="1540643"/>
          </a:xfrm>
          <a:prstGeom prst="rect">
            <a:avLst/>
          </a:prstGeom>
        </p:spPr>
      </p:pic>
      <p:sp>
        <p:nvSpPr>
          <p:cNvPr id="17" name="箭头: 直角上 16">
            <a:extLst>
              <a:ext uri="{FF2B5EF4-FFF2-40B4-BE49-F238E27FC236}">
                <a16:creationId xmlns:a16="http://schemas.microsoft.com/office/drawing/2014/main" id="{1C5E8827-8779-4890-867B-1878C81180AE}"/>
              </a:ext>
            </a:extLst>
          </p:cNvPr>
          <p:cNvSpPr/>
          <p:nvPr/>
        </p:nvSpPr>
        <p:spPr>
          <a:xfrm rot="17710909">
            <a:off x="5377253" y="4358936"/>
            <a:ext cx="923277" cy="880149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B20722D-897C-4D58-9DFE-D29FABFE290E}"/>
              </a:ext>
            </a:extLst>
          </p:cNvPr>
          <p:cNvSpPr/>
          <p:nvPr/>
        </p:nvSpPr>
        <p:spPr>
          <a:xfrm>
            <a:off x="1757779" y="5329989"/>
            <a:ext cx="1287262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FC127C5-A4B6-4A5A-9A73-DB1D95F05204}"/>
              </a:ext>
            </a:extLst>
          </p:cNvPr>
          <p:cNvSpPr/>
          <p:nvPr/>
        </p:nvSpPr>
        <p:spPr>
          <a:xfrm>
            <a:off x="3112996" y="5329989"/>
            <a:ext cx="1769722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50E1838-8CE3-4F91-A40F-872D9DE8FD86}"/>
              </a:ext>
            </a:extLst>
          </p:cNvPr>
          <p:cNvSpPr/>
          <p:nvPr/>
        </p:nvSpPr>
        <p:spPr>
          <a:xfrm>
            <a:off x="0" y="6118137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Arxiv</a:t>
            </a:r>
            <a:r>
              <a:rPr lang="en-US" altLang="zh-CN" dirty="0"/>
              <a:t>: </a:t>
            </a:r>
            <a:r>
              <a:rPr lang="zh-CN" altLang="en-US" dirty="0"/>
              <a:t>1908.07547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14A814-434D-4436-8220-F37991A7433E}"/>
              </a:ext>
            </a:extLst>
          </p:cNvPr>
          <p:cNvSpPr/>
          <p:nvPr/>
        </p:nvSpPr>
        <p:spPr>
          <a:xfrm>
            <a:off x="7555028" y="5697213"/>
            <a:ext cx="1509073" cy="40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Forward Bayesian Modelling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Method	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865F2-ACDB-4C4C-A412-0FC01666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9" y="2523847"/>
            <a:ext cx="6334531" cy="433415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61D5E8B-5A9B-4985-BEF4-166B80A655B3}"/>
              </a:ext>
            </a:extLst>
          </p:cNvPr>
          <p:cNvCxnSpPr/>
          <p:nvPr/>
        </p:nvCxnSpPr>
        <p:spPr>
          <a:xfrm>
            <a:off x="2380886" y="4911942"/>
            <a:ext cx="62143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D878F776-FB35-4072-AA7C-8B604906F680}"/>
              </a:ext>
            </a:extLst>
          </p:cNvPr>
          <p:cNvSpPr txBox="1"/>
          <p:nvPr/>
        </p:nvSpPr>
        <p:spPr>
          <a:xfrm>
            <a:off x="248576" y="4429026"/>
            <a:ext cx="2560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Observables +</a:t>
            </a:r>
          </a:p>
          <a:p>
            <a:r>
              <a:rPr lang="en-US" altLang="zh-CN" dirty="0"/>
              <a:t>Central and satellite identification </a:t>
            </a:r>
          </a:p>
          <a:p>
            <a:r>
              <a:rPr lang="en-US" altLang="zh-CN" dirty="0"/>
              <a:t>(similar to the group finders)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4E81B23-3D3C-4FF0-B5F2-0E6668548F19}"/>
              </a:ext>
            </a:extLst>
          </p:cNvPr>
          <p:cNvCxnSpPr>
            <a:cxnSpLocks/>
          </p:cNvCxnSpPr>
          <p:nvPr/>
        </p:nvCxnSpPr>
        <p:spPr>
          <a:xfrm>
            <a:off x="2380886" y="4911942"/>
            <a:ext cx="1037017" cy="770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0454A37-968E-4FC2-9069-A596CC8B69B5}"/>
              </a:ext>
            </a:extLst>
          </p:cNvPr>
          <p:cNvCxnSpPr>
            <a:cxnSpLocks/>
          </p:cNvCxnSpPr>
          <p:nvPr/>
        </p:nvCxnSpPr>
        <p:spPr>
          <a:xfrm flipH="1" flipV="1">
            <a:off x="2622884" y="2758056"/>
            <a:ext cx="1318803" cy="16158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C4FF78A-D094-41A3-809E-5AFC199382CE}"/>
              </a:ext>
            </a:extLst>
          </p:cNvPr>
          <p:cNvCxnSpPr>
            <a:cxnSpLocks/>
          </p:cNvCxnSpPr>
          <p:nvPr/>
        </p:nvCxnSpPr>
        <p:spPr>
          <a:xfrm flipH="1" flipV="1">
            <a:off x="2380886" y="3544782"/>
            <a:ext cx="1037017" cy="8291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2D5499-371C-4C28-89C9-9EC222A52B7D}"/>
              </a:ext>
            </a:extLst>
          </p:cNvPr>
          <p:cNvSpPr txBox="1"/>
          <p:nvPr/>
        </p:nvSpPr>
        <p:spPr>
          <a:xfrm>
            <a:off x="997902" y="3091148"/>
            <a:ext cx="190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Halo Occupation Sub-model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B59625C-B841-4E00-BF50-AD969719FF94}"/>
              </a:ext>
            </a:extLst>
          </p:cNvPr>
          <p:cNvSpPr txBox="1"/>
          <p:nvPr/>
        </p:nvSpPr>
        <p:spPr>
          <a:xfrm>
            <a:off x="1436642" y="2237576"/>
            <a:ext cx="2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Satellite Kinematics Sub-model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238C5B-874E-40A6-876E-F40952F52D45}"/>
                  </a:ext>
                </a:extLst>
              </p:cNvPr>
              <p:cNvSpPr txBox="1"/>
              <p:nvPr/>
            </p:nvSpPr>
            <p:spPr>
              <a:xfrm>
                <a:off x="248576" y="623750"/>
                <a:ext cx="885664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Two Keys</a:t>
                </a:r>
                <a:r>
                  <a:rPr lang="en-US" altLang="zh-CN" dirty="0"/>
                  <a:t>:  Bayesian + Hierarchical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Bayes approach allows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modelling </a:t>
                </a:r>
                <a:r>
                  <a:rPr lang="en-US" altLang="zh-CN" dirty="0"/>
                  <a:t>(capture the causality),  cooperating with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prior knowledge</a:t>
                </a:r>
                <a:r>
                  <a:rPr lang="en-US" altLang="zh-CN" dirty="0"/>
                  <a:t>, and full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posterior with statistical meaning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Hierarchical approach helps to construct any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complex model </a:t>
                </a:r>
                <a:r>
                  <a:rPr lang="en-US" altLang="zh-CN" dirty="0"/>
                  <a:t>using simple modes (Theory: two layer network + simple exp-family dist.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any distribution desired at any precision)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238C5B-874E-40A6-876E-F40952F52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6" y="623750"/>
                <a:ext cx="8856646" cy="1569660"/>
              </a:xfrm>
              <a:prstGeom prst="rect">
                <a:avLst/>
              </a:prstGeom>
              <a:blipFill>
                <a:blip r:embed="rId3"/>
                <a:stretch>
                  <a:fillRect l="-1101" t="-3101" r="-344" b="-50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3B1DA12-6509-4A4B-91D9-1E08083339F9}"/>
              </a:ext>
            </a:extLst>
          </p:cNvPr>
          <p:cNvSpPr txBox="1"/>
          <p:nvPr/>
        </p:nvSpPr>
        <p:spPr>
          <a:xfrm>
            <a:off x="6137054" y="2319113"/>
            <a:ext cx="266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Finally, use MCMC to sample the posterior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936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Forward Bayesian Modelling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Method	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865F2-ACDB-4C4C-A412-0FC01666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9" y="2523847"/>
            <a:ext cx="6334531" cy="433415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61D5E8B-5A9B-4985-BEF4-166B80A655B3}"/>
              </a:ext>
            </a:extLst>
          </p:cNvPr>
          <p:cNvCxnSpPr/>
          <p:nvPr/>
        </p:nvCxnSpPr>
        <p:spPr>
          <a:xfrm>
            <a:off x="2380886" y="4911942"/>
            <a:ext cx="62143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D878F776-FB35-4072-AA7C-8B604906F680}"/>
              </a:ext>
            </a:extLst>
          </p:cNvPr>
          <p:cNvSpPr txBox="1"/>
          <p:nvPr/>
        </p:nvSpPr>
        <p:spPr>
          <a:xfrm>
            <a:off x="248576" y="4429026"/>
            <a:ext cx="2560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Observables +</a:t>
            </a:r>
          </a:p>
          <a:p>
            <a:r>
              <a:rPr lang="en-US" altLang="zh-CN" dirty="0"/>
              <a:t>Central and satellite identification </a:t>
            </a:r>
          </a:p>
          <a:p>
            <a:r>
              <a:rPr lang="en-US" altLang="zh-CN" dirty="0"/>
              <a:t>(similar to the group finders)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4E81B23-3D3C-4FF0-B5F2-0E6668548F19}"/>
              </a:ext>
            </a:extLst>
          </p:cNvPr>
          <p:cNvCxnSpPr>
            <a:cxnSpLocks/>
          </p:cNvCxnSpPr>
          <p:nvPr/>
        </p:nvCxnSpPr>
        <p:spPr>
          <a:xfrm>
            <a:off x="2380886" y="4911942"/>
            <a:ext cx="1037017" cy="770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0454A37-968E-4FC2-9069-A596CC8B69B5}"/>
              </a:ext>
            </a:extLst>
          </p:cNvPr>
          <p:cNvCxnSpPr>
            <a:cxnSpLocks/>
          </p:cNvCxnSpPr>
          <p:nvPr/>
        </p:nvCxnSpPr>
        <p:spPr>
          <a:xfrm flipH="1" flipV="1">
            <a:off x="2622884" y="2758056"/>
            <a:ext cx="1318803" cy="16158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C4FF78A-D094-41A3-809E-5AFC199382CE}"/>
              </a:ext>
            </a:extLst>
          </p:cNvPr>
          <p:cNvCxnSpPr>
            <a:cxnSpLocks/>
          </p:cNvCxnSpPr>
          <p:nvPr/>
        </p:nvCxnSpPr>
        <p:spPr>
          <a:xfrm flipH="1" flipV="1">
            <a:off x="2380886" y="3544782"/>
            <a:ext cx="1037017" cy="8291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2D5499-371C-4C28-89C9-9EC222A52B7D}"/>
              </a:ext>
            </a:extLst>
          </p:cNvPr>
          <p:cNvSpPr txBox="1"/>
          <p:nvPr/>
        </p:nvSpPr>
        <p:spPr>
          <a:xfrm>
            <a:off x="997902" y="3091148"/>
            <a:ext cx="190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Halo Occupation Sub-model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B59625C-B841-4E00-BF50-AD969719FF94}"/>
              </a:ext>
            </a:extLst>
          </p:cNvPr>
          <p:cNvSpPr txBox="1"/>
          <p:nvPr/>
        </p:nvSpPr>
        <p:spPr>
          <a:xfrm>
            <a:off x="1436642" y="2237576"/>
            <a:ext cx="2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Satellite Kinematics Sub-model</a:t>
            </a:r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79C8F16-AE2D-4DFA-95D2-C69833A5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03" y="866915"/>
            <a:ext cx="5334000" cy="1524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A022617-1B32-41B9-8E60-FBD1C220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97" y="1438138"/>
            <a:ext cx="2618366" cy="394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/>
              <p:nvPr/>
            </p:nvSpPr>
            <p:spPr>
              <a:xfrm>
                <a:off x="6725652" y="738154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52" y="738154"/>
                <a:ext cx="381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/>
              <p:nvPr/>
            </p:nvSpPr>
            <p:spPr>
              <a:xfrm>
                <a:off x="8225589" y="1557365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589" y="1557365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AC1037A-A94A-447D-818B-E59334AF3B04}"/>
              </a:ext>
            </a:extLst>
          </p:cNvPr>
          <p:cNvSpPr/>
          <p:nvPr/>
        </p:nvSpPr>
        <p:spPr>
          <a:xfrm>
            <a:off x="1870391" y="1052516"/>
            <a:ext cx="1627411" cy="414282"/>
          </a:xfrm>
          <a:custGeom>
            <a:avLst/>
            <a:gdLst>
              <a:gd name="connsiteX0" fmla="*/ 0 w 1340529"/>
              <a:gd name="connsiteY0" fmla="*/ 414282 h 414282"/>
              <a:gd name="connsiteX1" fmla="*/ 594804 w 1340529"/>
              <a:gd name="connsiteY1" fmla="*/ 23664 h 414282"/>
              <a:gd name="connsiteX2" fmla="*/ 1322773 w 1340529"/>
              <a:gd name="connsiteY2" fmla="*/ 41420 h 414282"/>
              <a:gd name="connsiteX3" fmla="*/ 1322773 w 1340529"/>
              <a:gd name="connsiteY3" fmla="*/ 41420 h 414282"/>
              <a:gd name="connsiteX4" fmla="*/ 1322773 w 1340529"/>
              <a:gd name="connsiteY4" fmla="*/ 41420 h 414282"/>
              <a:gd name="connsiteX5" fmla="*/ 1340529 w 1340529"/>
              <a:gd name="connsiteY5" fmla="*/ 50297 h 41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529" h="414282">
                <a:moveTo>
                  <a:pt x="0" y="414282"/>
                </a:moveTo>
                <a:cubicBezTo>
                  <a:pt x="187171" y="250045"/>
                  <a:pt x="374342" y="85808"/>
                  <a:pt x="594804" y="23664"/>
                </a:cubicBezTo>
                <a:cubicBezTo>
                  <a:pt x="815266" y="-38480"/>
                  <a:pt x="1322773" y="41420"/>
                  <a:pt x="1322773" y="41420"/>
                </a:cubicBezTo>
                <a:lnTo>
                  <a:pt x="1322773" y="41420"/>
                </a:lnTo>
                <a:lnTo>
                  <a:pt x="1322773" y="41420"/>
                </a:lnTo>
                <a:lnTo>
                  <a:pt x="1340529" y="50297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82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Sub-model I. Halo Occupation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Method	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865F2-ACDB-4C4C-A412-0FC01666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98" y="4100260"/>
            <a:ext cx="5018093" cy="3433432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C4FF78A-D094-41A3-809E-5AFC199382CE}"/>
              </a:ext>
            </a:extLst>
          </p:cNvPr>
          <p:cNvCxnSpPr>
            <a:cxnSpLocks/>
          </p:cNvCxnSpPr>
          <p:nvPr/>
        </p:nvCxnSpPr>
        <p:spPr>
          <a:xfrm flipH="1" flipV="1">
            <a:off x="6495688" y="4467088"/>
            <a:ext cx="491038" cy="75536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2D5499-371C-4C28-89C9-9EC222A52B7D}"/>
              </a:ext>
            </a:extLst>
          </p:cNvPr>
          <p:cNvSpPr txBox="1"/>
          <p:nvPr/>
        </p:nvSpPr>
        <p:spPr>
          <a:xfrm>
            <a:off x="5260701" y="3820756"/>
            <a:ext cx="190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Halo Occupation Sub-Model</a:t>
            </a:r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79C8F16-AE2D-4DFA-95D2-C69833A5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45" y="895056"/>
            <a:ext cx="53340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/>
              <p:nvPr/>
            </p:nvSpPr>
            <p:spPr>
              <a:xfrm>
                <a:off x="6916569" y="774159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69" y="774159"/>
                <a:ext cx="3818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/>
              <p:nvPr/>
            </p:nvSpPr>
            <p:spPr>
              <a:xfrm>
                <a:off x="8394032" y="1569397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32" y="1569397"/>
                <a:ext cx="381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4FCB335-BEED-4163-A1E9-98306B276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211447" y="1335537"/>
            <a:ext cx="334612" cy="248521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E5B79FF-8F56-4FF8-91DB-8B7A887F2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95" y="2551349"/>
            <a:ext cx="4476750" cy="723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FC6D14-C37D-4009-A265-890F19552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86" y="3738310"/>
            <a:ext cx="4010025" cy="723900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72B6B3F5-B886-4FE4-8457-B17006C5044D}"/>
              </a:ext>
            </a:extLst>
          </p:cNvPr>
          <p:cNvSpPr/>
          <p:nvPr/>
        </p:nvSpPr>
        <p:spPr>
          <a:xfrm rot="2074344">
            <a:off x="4953855" y="1342647"/>
            <a:ext cx="290351" cy="14362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CBA0397F-B798-40E4-8CDC-C1C85147DE1D}"/>
              </a:ext>
            </a:extLst>
          </p:cNvPr>
          <p:cNvSpPr/>
          <p:nvPr/>
        </p:nvSpPr>
        <p:spPr>
          <a:xfrm rot="2074344">
            <a:off x="3823593" y="3177514"/>
            <a:ext cx="290351" cy="8104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10C1C88-01F2-4075-99DA-9BF908F81B52}"/>
              </a:ext>
            </a:extLst>
          </p:cNvPr>
          <p:cNvCxnSpPr/>
          <p:nvPr/>
        </p:nvCxnSpPr>
        <p:spPr>
          <a:xfrm>
            <a:off x="5419672" y="1335536"/>
            <a:ext cx="173114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箭头: 下 25">
            <a:extLst>
              <a:ext uri="{FF2B5EF4-FFF2-40B4-BE49-F238E27FC236}">
                <a16:creationId xmlns:a16="http://schemas.microsoft.com/office/drawing/2014/main" id="{9FC25F53-2D92-49D7-B344-426C33B30FF4}"/>
              </a:ext>
            </a:extLst>
          </p:cNvPr>
          <p:cNvSpPr/>
          <p:nvPr/>
        </p:nvSpPr>
        <p:spPr>
          <a:xfrm rot="19986085">
            <a:off x="4398150" y="4509596"/>
            <a:ext cx="347699" cy="5402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7B131C-8CBA-4482-96D4-04F070B3FB5E}"/>
              </a:ext>
            </a:extLst>
          </p:cNvPr>
          <p:cNvSpPr txBox="1"/>
          <p:nvPr/>
        </p:nvSpPr>
        <p:spPr>
          <a:xfrm>
            <a:off x="4057359" y="5085124"/>
            <a:ext cx="221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Halo Mass Function from N-body</a:t>
            </a:r>
            <a:endParaRPr lang="zh-CN" altLang="en-US" dirty="0"/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053BAE39-7CB9-4A3F-81BA-33735DA378F6}"/>
              </a:ext>
            </a:extLst>
          </p:cNvPr>
          <p:cNvSpPr/>
          <p:nvPr/>
        </p:nvSpPr>
        <p:spPr>
          <a:xfrm rot="1811481">
            <a:off x="3004290" y="4503535"/>
            <a:ext cx="347699" cy="5402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92212DC-8F19-46DB-AF85-E5DB3E56EF43}"/>
              </a:ext>
            </a:extLst>
          </p:cNvPr>
          <p:cNvSpPr txBox="1"/>
          <p:nvPr/>
        </p:nvSpPr>
        <p:spPr>
          <a:xfrm>
            <a:off x="2044106" y="5082122"/>
            <a:ext cx="237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Parametric form </a:t>
            </a:r>
          </a:p>
          <a:p>
            <a:r>
              <a:rPr lang="en-US" altLang="zh-CN" dirty="0"/>
              <a:t>of conditional </a:t>
            </a:r>
            <a:r>
              <a:rPr lang="en-US" altLang="zh-CN" dirty="0" err="1"/>
              <a:t>lumin</a:t>
            </a:r>
            <a:r>
              <a:rPr lang="en-US" altLang="zh-CN" dirty="0"/>
              <a:t> function for central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7A03861-C152-47EE-B9E6-0ED61A37A4A3}"/>
              </a:ext>
            </a:extLst>
          </p:cNvPr>
          <p:cNvSpPr txBox="1"/>
          <p:nvPr/>
        </p:nvSpPr>
        <p:spPr>
          <a:xfrm>
            <a:off x="348766" y="4649900"/>
            <a:ext cx="183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Survey incompleteness</a:t>
            </a:r>
            <a:endParaRPr lang="zh-CN" altLang="en-US" dirty="0"/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D8BA51C2-AB93-4284-8A2C-57F8A4DCA746}"/>
              </a:ext>
            </a:extLst>
          </p:cNvPr>
          <p:cNvSpPr/>
          <p:nvPr/>
        </p:nvSpPr>
        <p:spPr>
          <a:xfrm rot="2256348">
            <a:off x="1651033" y="4422864"/>
            <a:ext cx="347699" cy="5402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F719BAF5-D62C-4742-8B2F-AD3400072504}"/>
              </a:ext>
            </a:extLst>
          </p:cNvPr>
          <p:cNvSpPr/>
          <p:nvPr/>
        </p:nvSpPr>
        <p:spPr>
          <a:xfrm rot="7554203">
            <a:off x="2028892" y="2212183"/>
            <a:ext cx="347699" cy="5402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1CD3B92-E675-4701-938F-B34683764321}"/>
              </a:ext>
            </a:extLst>
          </p:cNvPr>
          <p:cNvSpPr txBox="1"/>
          <p:nvPr/>
        </p:nvSpPr>
        <p:spPr>
          <a:xfrm>
            <a:off x="493295" y="886331"/>
            <a:ext cx="2370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Parametric form </a:t>
            </a:r>
          </a:p>
          <a:p>
            <a:r>
              <a:rPr lang="en-US" altLang="zh-CN" dirty="0"/>
              <a:t>of conditional </a:t>
            </a:r>
            <a:r>
              <a:rPr lang="en-US" altLang="zh-CN" dirty="0" err="1"/>
              <a:t>lumin</a:t>
            </a:r>
            <a:r>
              <a:rPr lang="en-US" altLang="zh-CN" dirty="0"/>
              <a:t> function for satellite </a:t>
            </a:r>
          </a:p>
          <a:p>
            <a:r>
              <a:rPr lang="en-US" altLang="zh-CN" dirty="0"/>
              <a:t>+ </a:t>
            </a:r>
            <a:r>
              <a:rPr lang="en-US" altLang="zh-CN" dirty="0" err="1"/>
              <a:t>Possion</a:t>
            </a:r>
            <a:r>
              <a:rPr lang="en-US" altLang="zh-CN" dirty="0"/>
              <a:t> sampling </a:t>
            </a:r>
          </a:p>
          <a:p>
            <a:r>
              <a:rPr lang="en-US" altLang="zh-CN" dirty="0"/>
              <a:t>+ Interlopers modelling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4AF1E4-2C1A-49B1-B1BE-E0FEAD8C4400}"/>
              </a:ext>
            </a:extLst>
          </p:cNvPr>
          <p:cNvSpPr txBox="1"/>
          <p:nvPr/>
        </p:nvSpPr>
        <p:spPr>
          <a:xfrm>
            <a:off x="3704276" y="1541898"/>
            <a:ext cx="157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Hierarchical in </a:t>
            </a:r>
          </a:p>
          <a:p>
            <a:r>
              <a:rPr lang="en-US" altLang="zh-CN" dirty="0"/>
              <a:t>hierarchical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74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Sub-model II. Satellite Kinematics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Method	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865F2-ACDB-4C4C-A412-0FC01666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223" y="4020242"/>
            <a:ext cx="5148184" cy="3522442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C4FF78A-D094-41A3-809E-5AFC199382CE}"/>
              </a:ext>
            </a:extLst>
          </p:cNvPr>
          <p:cNvCxnSpPr>
            <a:cxnSpLocks/>
          </p:cNvCxnSpPr>
          <p:nvPr/>
        </p:nvCxnSpPr>
        <p:spPr>
          <a:xfrm flipH="1" flipV="1">
            <a:off x="6468510" y="4467086"/>
            <a:ext cx="638976" cy="115247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879C8F16-AE2D-4DFA-95D2-C69833A5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45" y="895056"/>
            <a:ext cx="53340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/>
              <p:nvPr/>
            </p:nvSpPr>
            <p:spPr>
              <a:xfrm>
                <a:off x="6916569" y="774159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0056E64-B0BF-4156-BC67-10E34B60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69" y="774159"/>
                <a:ext cx="3818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/>
              <p:nvPr/>
            </p:nvSpPr>
            <p:spPr>
              <a:xfrm>
                <a:off x="8394032" y="1569397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18ECE-7BFA-4726-A803-8B46E6E1A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32" y="1569397"/>
                <a:ext cx="381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4FCB335-BEED-4163-A1E9-98306B27610B}"/>
              </a:ext>
            </a:extLst>
          </p:cNvPr>
          <p:cNvCxnSpPr>
            <a:cxnSpLocks/>
          </p:cNvCxnSpPr>
          <p:nvPr/>
        </p:nvCxnSpPr>
        <p:spPr>
          <a:xfrm flipH="1">
            <a:off x="6285245" y="2093526"/>
            <a:ext cx="1247458" cy="172722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10C1C88-01F2-4075-99DA-9BF908F81B52}"/>
              </a:ext>
            </a:extLst>
          </p:cNvPr>
          <p:cNvCxnSpPr>
            <a:cxnSpLocks/>
          </p:cNvCxnSpPr>
          <p:nvPr/>
        </p:nvCxnSpPr>
        <p:spPr>
          <a:xfrm>
            <a:off x="6432831" y="2093526"/>
            <a:ext cx="24344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56BD854-FE7A-4401-9DB6-629A2871D513}"/>
              </a:ext>
            </a:extLst>
          </p:cNvPr>
          <p:cNvSpPr txBox="1"/>
          <p:nvPr/>
        </p:nvSpPr>
        <p:spPr>
          <a:xfrm>
            <a:off x="5036244" y="3777094"/>
            <a:ext cx="2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Satellite Kinematics Sub-model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13AA87-345E-4CAF-9437-4B7C34B51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82" y="3392230"/>
            <a:ext cx="4572000" cy="769728"/>
          </a:xfrm>
          <a:prstGeom prst="rect">
            <a:avLst/>
          </a:prstGeom>
        </p:spPr>
      </p:pic>
      <p:sp>
        <p:nvSpPr>
          <p:cNvPr id="31" name="箭头: 下 30">
            <a:extLst>
              <a:ext uri="{FF2B5EF4-FFF2-40B4-BE49-F238E27FC236}">
                <a16:creationId xmlns:a16="http://schemas.microsoft.com/office/drawing/2014/main" id="{BD3F341B-DB04-4F4C-B831-053CAF55AA89}"/>
              </a:ext>
            </a:extLst>
          </p:cNvPr>
          <p:cNvSpPr/>
          <p:nvPr/>
        </p:nvSpPr>
        <p:spPr>
          <a:xfrm rot="9439711">
            <a:off x="2393860" y="2856961"/>
            <a:ext cx="347699" cy="5402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1CED45-4F2F-45F9-8603-553EBB24FC24}"/>
                  </a:ext>
                </a:extLst>
              </p:cNvPr>
              <p:cNvSpPr txBox="1"/>
              <p:nvPr/>
            </p:nvSpPr>
            <p:spPr>
              <a:xfrm>
                <a:off x="1655994" y="4885796"/>
                <a:ext cx="41352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Modified NFW </a:t>
                </a:r>
              </a:p>
              <a:p>
                <a:r>
                  <a:rPr lang="en-US" altLang="zh-CN" dirty="0"/>
                  <a:t>+ Jeans equation derived radius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+ Parametric form of trajectory anisotropy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1CED45-4F2F-45F9-8603-553EBB24F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94" y="4885796"/>
                <a:ext cx="4135235" cy="923330"/>
              </a:xfrm>
              <a:prstGeom prst="rect">
                <a:avLst/>
              </a:prstGeom>
              <a:blipFill>
                <a:blip r:embed="rId7"/>
                <a:stretch>
                  <a:fillRect l="-1327" t="-3289" r="-590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箭头: 下 35">
            <a:extLst>
              <a:ext uri="{FF2B5EF4-FFF2-40B4-BE49-F238E27FC236}">
                <a16:creationId xmlns:a16="http://schemas.microsoft.com/office/drawing/2014/main" id="{D3A00BA7-EE83-482D-A5FB-85CFFE72B3E5}"/>
              </a:ext>
            </a:extLst>
          </p:cNvPr>
          <p:cNvSpPr/>
          <p:nvPr/>
        </p:nvSpPr>
        <p:spPr>
          <a:xfrm rot="9439711" flipV="1">
            <a:off x="3171455" y="4206410"/>
            <a:ext cx="347699" cy="5838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5DEAFFC-CE54-4A32-8CB7-58682CF25EB9}"/>
                  </a:ext>
                </a:extLst>
              </p:cNvPr>
              <p:cNvSpPr txBox="1"/>
              <p:nvPr/>
            </p:nvSpPr>
            <p:spPr>
              <a:xfrm>
                <a:off x="857900" y="2598181"/>
                <a:ext cx="3834768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Uniform Distribution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space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5DEAFFC-CE54-4A32-8CB7-58682CF25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0" y="2598181"/>
                <a:ext cx="3834768" cy="410497"/>
              </a:xfrm>
              <a:prstGeom prst="rect">
                <a:avLst/>
              </a:prstGeom>
              <a:blipFill>
                <a:blip r:embed="rId8"/>
                <a:stretch>
                  <a:fillRect l="-1431" t="-1471" r="-477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下 10">
            <a:extLst>
              <a:ext uri="{FF2B5EF4-FFF2-40B4-BE49-F238E27FC236}">
                <a16:creationId xmlns:a16="http://schemas.microsoft.com/office/drawing/2014/main" id="{72B6B3F5-B886-4FE4-8457-B17006C5044D}"/>
              </a:ext>
            </a:extLst>
          </p:cNvPr>
          <p:cNvSpPr/>
          <p:nvPr/>
        </p:nvSpPr>
        <p:spPr>
          <a:xfrm rot="2886524">
            <a:off x="4870845" y="1723869"/>
            <a:ext cx="290351" cy="21136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61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Three-level Validations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Validation	</a:t>
            </a:r>
            <a:endParaRPr lang="zh-CN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B2FBEF-361F-4AFA-92B2-44981DBD5C20}"/>
                  </a:ext>
                </a:extLst>
              </p:cNvPr>
              <p:cNvSpPr txBox="1"/>
              <p:nvPr/>
            </p:nvSpPr>
            <p:spPr>
              <a:xfrm>
                <a:off x="770021" y="692458"/>
                <a:ext cx="8025064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Test with mock catalogs, with increasing complexity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Level-1 (idealized mocks) halo mass function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+ conditional luminosity functions of central and satellite + </a:t>
                </a:r>
                <a:r>
                  <a:rPr lang="en-US" altLang="zh-CN" dirty="0" err="1"/>
                  <a:t>gNFW</a:t>
                </a:r>
                <a:r>
                  <a:rPr lang="en-US" altLang="zh-CN" dirty="0"/>
                  <a:t> + no galaxy bias (</a:t>
                </a:r>
                <a:r>
                  <a:rPr lang="en-US" altLang="zh-CN" dirty="0" err="1"/>
                  <a:t>w.r.t.</a:t>
                </a:r>
                <a:r>
                  <a:rPr lang="en-US" altLang="zh-CN" dirty="0"/>
                  <a:t> halo density) + no other observation selection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Level-2: Simulated halos (ROCKSTAR)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+ CLFs (</a:t>
                </a:r>
                <a:r>
                  <a:rPr lang="en-US" altLang="zh-CN" dirty="0" err="1"/>
                  <a:t>halotools</a:t>
                </a:r>
                <a:r>
                  <a:rPr lang="en-US" altLang="zh-CN" dirty="0"/>
                  <a:t>) + </a:t>
                </a:r>
                <a:r>
                  <a:rPr lang="en-US" altLang="zh-CN" dirty="0" err="1"/>
                  <a:t>gNFW</a:t>
                </a:r>
                <a:r>
                  <a:rPr lang="en-US" altLang="zh-CN" dirty="0"/>
                  <a:t> + galaxy bias + fiber collision + redshift error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Level-3: Simulated halos (ROCKSTAR)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+ CLFs + </a:t>
                </a:r>
                <a:r>
                  <a:rPr lang="en-US" altLang="zh-CN" dirty="0" err="1"/>
                  <a:t>Subhalos</a:t>
                </a:r>
                <a:r>
                  <a:rPr lang="en-US" altLang="zh-CN" dirty="0"/>
                  <a:t> +fiber collision + redshift error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B2FBEF-361F-4AFA-92B2-44981DBD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692458"/>
                <a:ext cx="8025064" cy="2400657"/>
              </a:xfrm>
              <a:prstGeom prst="rect">
                <a:avLst/>
              </a:prstGeom>
              <a:blipFill>
                <a:blip r:embed="rId2"/>
                <a:stretch>
                  <a:fillRect l="-1139" t="-2036" r="-380" b="-3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AFB8D7B-CFD4-4856-B519-A742ABB8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74" y="3206696"/>
            <a:ext cx="3777916" cy="7196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991291-2558-4FED-A337-7061ED46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21" y="3932672"/>
            <a:ext cx="7567863" cy="29253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0A372F8-669E-47B3-A50B-826B60ACA117}"/>
              </a:ext>
            </a:extLst>
          </p:cNvPr>
          <p:cNvSpPr txBox="1"/>
          <p:nvPr/>
        </p:nvSpPr>
        <p:spPr>
          <a:xfrm>
            <a:off x="763888" y="3532553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Posterior: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965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DA1A05-048A-464B-A949-00EAA1D6E5C2}"/>
              </a:ext>
            </a:extLst>
          </p:cNvPr>
          <p:cNvSpPr txBox="1">
            <a:spLocks noChangeAspect="1"/>
          </p:cNvSpPr>
          <p:nvPr/>
        </p:nvSpPr>
        <p:spPr>
          <a:xfrm>
            <a:off x="2863516" y="0"/>
            <a:ext cx="6280484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dirty="0"/>
              <a:t>Three-level Validations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1DD567-4626-4CF3-A7D2-A7AF7343087A}"/>
              </a:ext>
            </a:extLst>
          </p:cNvPr>
          <p:cNvSpPr txBox="1">
            <a:spLocks noChangeAspect="1"/>
          </p:cNvSpPr>
          <p:nvPr/>
        </p:nvSpPr>
        <p:spPr>
          <a:xfrm>
            <a:off x="1" y="0"/>
            <a:ext cx="2622883" cy="6924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altLang="zh-CN" sz="3300" dirty="0"/>
              <a:t>Validation 	</a:t>
            </a:r>
            <a:endParaRPr lang="zh-CN" altLang="en-US" sz="33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F0F55A-5044-4383-A55C-FA9A9F8B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949"/>
            <a:ext cx="9144000" cy="46171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D71BBB-7F38-4F64-A6FF-F3FA64F680BC}"/>
              </a:ext>
            </a:extLst>
          </p:cNvPr>
          <p:cNvSpPr txBox="1"/>
          <p:nvPr/>
        </p:nvSpPr>
        <p:spPr>
          <a:xfrm>
            <a:off x="572620" y="1116824"/>
            <a:ext cx="542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Prediction with parameter posterior from level-2 mock: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BD9B6D-79E6-42DD-A452-21F8157B7EC6}"/>
                  </a:ext>
                </a:extLst>
              </p:cNvPr>
              <p:cNvSpPr txBox="1"/>
              <p:nvPr/>
            </p:nvSpPr>
            <p:spPr>
              <a:xfrm>
                <a:off x="6507332" y="6211669"/>
                <a:ext cx="2741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&lt;halo to halo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b="0" dirty="0"/>
                  <a:t>&gt; = 0.35 </a:t>
                </a:r>
                <a:r>
                  <a:rPr lang="en-US" altLang="zh-CN" b="0" dirty="0" err="1"/>
                  <a:t>dex</a:t>
                </a:r>
                <a:endParaRPr lang="en-US" altLang="zh-CN" b="0" dirty="0"/>
              </a:p>
              <a:p>
                <a:r>
                  <a:rPr lang="en-US" altLang="zh-CN" dirty="0"/>
                  <a:t>&lt;bias&gt; = 0.15 </a:t>
                </a:r>
                <a:r>
                  <a:rPr lang="en-US" altLang="zh-CN" dirty="0" err="1"/>
                  <a:t>dex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BD9B6D-79E6-42DD-A452-21F8157B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32" y="6211669"/>
                <a:ext cx="2741391" cy="646331"/>
              </a:xfrm>
              <a:prstGeom prst="rect">
                <a:avLst/>
              </a:prstGeom>
              <a:blipFill>
                <a:blip r:embed="rId3"/>
                <a:stretch>
                  <a:fillRect l="-1778" t="-5660" r="-88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CA331F16-C84D-4C88-8C2D-4AA835A2950C}"/>
              </a:ext>
            </a:extLst>
          </p:cNvPr>
          <p:cNvSpPr/>
          <p:nvPr/>
        </p:nvSpPr>
        <p:spPr>
          <a:xfrm rot="19718175">
            <a:off x="7525194" y="5280094"/>
            <a:ext cx="1926454" cy="3693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0AE882-ED64-446D-809E-450A42586A14}"/>
              </a:ext>
            </a:extLst>
          </p:cNvPr>
          <p:cNvSpPr txBox="1"/>
          <p:nvPr/>
        </p:nvSpPr>
        <p:spPr>
          <a:xfrm>
            <a:off x="3613212" y="6245398"/>
            <a:ext cx="275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uniform dist. of interlopers </a:t>
            </a:r>
          </a:p>
          <a:p>
            <a:r>
              <a:rPr lang="en-US" altLang="zh-CN" dirty="0"/>
              <a:t>may wrong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30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549</Words>
  <Application>Microsoft Office PowerPoint</Application>
  <PresentationFormat>全屏显示(4:3)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洋遥</dc:creator>
  <cp:lastModifiedBy>陈 洋遥</cp:lastModifiedBy>
  <cp:revision>313</cp:revision>
  <dcterms:created xsi:type="dcterms:W3CDTF">2019-06-04T17:17:51Z</dcterms:created>
  <dcterms:modified xsi:type="dcterms:W3CDTF">2019-09-19T03:33:06Z</dcterms:modified>
</cp:coreProperties>
</file>